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8" r:id="rId3"/>
    <p:sldId id="260" r:id="rId4"/>
    <p:sldId id="309" r:id="rId5"/>
    <p:sldId id="261" r:id="rId6"/>
    <p:sldId id="257" r:id="rId7"/>
    <p:sldId id="312" r:id="rId8"/>
    <p:sldId id="262" r:id="rId9"/>
    <p:sldId id="263" r:id="rId10"/>
    <p:sldId id="336" r:id="rId11"/>
    <p:sldId id="264" r:id="rId12"/>
    <p:sldId id="285" r:id="rId13"/>
    <p:sldId id="265" r:id="rId14"/>
    <p:sldId id="266" r:id="rId15"/>
    <p:sldId id="267" r:id="rId16"/>
    <p:sldId id="269" r:id="rId17"/>
    <p:sldId id="268" r:id="rId18"/>
    <p:sldId id="270" r:id="rId19"/>
    <p:sldId id="271" r:id="rId20"/>
    <p:sldId id="286" r:id="rId21"/>
    <p:sldId id="293" r:id="rId22"/>
    <p:sldId id="272" r:id="rId23"/>
    <p:sldId id="287" r:id="rId24"/>
    <p:sldId id="274" r:id="rId25"/>
    <p:sldId id="275" r:id="rId26"/>
    <p:sldId id="288" r:id="rId27"/>
    <p:sldId id="306" r:id="rId28"/>
    <p:sldId id="289" r:id="rId29"/>
    <p:sldId id="290" r:id="rId30"/>
    <p:sldId id="291" r:id="rId31"/>
    <p:sldId id="294" r:id="rId32"/>
    <p:sldId id="276" r:id="rId33"/>
    <p:sldId id="318" r:id="rId34"/>
    <p:sldId id="325" r:id="rId35"/>
    <p:sldId id="280" r:id="rId36"/>
    <p:sldId id="310" r:id="rId37"/>
    <p:sldId id="326" r:id="rId38"/>
    <p:sldId id="311" r:id="rId39"/>
    <p:sldId id="328" r:id="rId40"/>
    <p:sldId id="319" r:id="rId41"/>
    <p:sldId id="329" r:id="rId42"/>
    <p:sldId id="320" r:id="rId43"/>
    <p:sldId id="323" r:id="rId44"/>
    <p:sldId id="330" r:id="rId45"/>
    <p:sldId id="331" r:id="rId46"/>
    <p:sldId id="332" r:id="rId47"/>
    <p:sldId id="315" r:id="rId48"/>
    <p:sldId id="333" r:id="rId49"/>
    <p:sldId id="307" r:id="rId50"/>
    <p:sldId id="316" r:id="rId51"/>
    <p:sldId id="321" r:id="rId52"/>
    <p:sldId id="322" r:id="rId53"/>
    <p:sldId id="334" r:id="rId54"/>
    <p:sldId id="278" r:id="rId55"/>
    <p:sldId id="279" r:id="rId56"/>
    <p:sldId id="296" r:id="rId57"/>
    <p:sldId id="308" r:id="rId58"/>
    <p:sldId id="305" r:id="rId59"/>
    <p:sldId id="282" r:id="rId60"/>
    <p:sldId id="335"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BBC22-1C7F-4E93-B83F-EE5AC5E4666B}"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US"/>
        </a:p>
      </dgm:t>
    </dgm:pt>
    <dgm:pt modelId="{73981CFD-2904-4E36-81CD-762D22D984A1}">
      <dgm:prSet custT="1"/>
      <dgm:spPr/>
      <dgm:t>
        <a:bodyPr/>
        <a:lstStyle/>
        <a:p>
          <a:r>
            <a:rPr lang="en-US" sz="1800" dirty="0"/>
            <a:t>As to employment:  Title VII of the Civil Rights Act of 1964, enforced by the Equal Employment Opportunities Commission and the federal courts.</a:t>
          </a:r>
        </a:p>
      </dgm:t>
    </dgm:pt>
    <dgm:pt modelId="{4F0669CC-2F57-4FCB-8C56-BFED7A5FDC1B}" type="parTrans" cxnId="{60640382-16E4-4D36-8E4B-FBB5069185BC}">
      <dgm:prSet/>
      <dgm:spPr/>
      <dgm:t>
        <a:bodyPr/>
        <a:lstStyle/>
        <a:p>
          <a:endParaRPr lang="en-US"/>
        </a:p>
      </dgm:t>
    </dgm:pt>
    <dgm:pt modelId="{5EA156CA-3802-42CA-9696-A990C63F759F}" type="sibTrans" cxnId="{60640382-16E4-4D36-8E4B-FBB5069185BC}">
      <dgm:prSet/>
      <dgm:spPr/>
      <dgm:t>
        <a:bodyPr/>
        <a:lstStyle/>
        <a:p>
          <a:endParaRPr lang="en-US"/>
        </a:p>
      </dgm:t>
    </dgm:pt>
    <dgm:pt modelId="{4D1BDC4B-4AFC-46A8-965A-592E528FE00A}">
      <dgm:prSet custT="1"/>
      <dgm:spPr/>
      <dgm:t>
        <a:bodyPr/>
        <a:lstStyle/>
        <a:p>
          <a:r>
            <a:rPr lang="en-US" sz="1800" dirty="0"/>
            <a:t>As to employment and other topics: Title IX of the Education Amendments of 1972, enforced (in schools) by the Office of Civil Rights of the federal Department of Education and the federal courts.</a:t>
          </a:r>
        </a:p>
      </dgm:t>
    </dgm:pt>
    <dgm:pt modelId="{F7414995-1D32-4260-BA0B-9DD23BAAA049}" type="parTrans" cxnId="{94CC2EF8-ED5E-4E94-B16E-E3C134C2375B}">
      <dgm:prSet/>
      <dgm:spPr/>
      <dgm:t>
        <a:bodyPr/>
        <a:lstStyle/>
        <a:p>
          <a:endParaRPr lang="en-US"/>
        </a:p>
      </dgm:t>
    </dgm:pt>
    <dgm:pt modelId="{E4835EA6-D2E1-42BB-8745-A6B1F94CA58B}" type="sibTrans" cxnId="{94CC2EF8-ED5E-4E94-B16E-E3C134C2375B}">
      <dgm:prSet/>
      <dgm:spPr/>
      <dgm:t>
        <a:bodyPr/>
        <a:lstStyle/>
        <a:p>
          <a:endParaRPr lang="en-US"/>
        </a:p>
      </dgm:t>
    </dgm:pt>
    <dgm:pt modelId="{C250E8B4-5049-40E3-B77D-E00F726B772F}">
      <dgm:prSet custT="1"/>
      <dgm:spPr/>
      <dgm:t>
        <a:bodyPr/>
        <a:lstStyle/>
        <a:p>
          <a:r>
            <a:rPr lang="en-US" sz="1900" dirty="0"/>
            <a:t>As to employment and other topics:  the Colorado Civil Rights Act, enforced by the Colorado Civil Rights Division and Civil Rights Commission and the state courts.</a:t>
          </a:r>
        </a:p>
      </dgm:t>
    </dgm:pt>
    <dgm:pt modelId="{0063BF0D-E0E9-430C-8921-52CD73E2C069}" type="parTrans" cxnId="{516A2E57-F306-4F80-BF0E-C21E26E88442}">
      <dgm:prSet/>
      <dgm:spPr/>
      <dgm:t>
        <a:bodyPr/>
        <a:lstStyle/>
        <a:p>
          <a:endParaRPr lang="en-US"/>
        </a:p>
      </dgm:t>
    </dgm:pt>
    <dgm:pt modelId="{9AD39F90-D09D-4378-ABBC-8A7264514CE4}" type="sibTrans" cxnId="{516A2E57-F306-4F80-BF0E-C21E26E88442}">
      <dgm:prSet/>
      <dgm:spPr/>
      <dgm:t>
        <a:bodyPr/>
        <a:lstStyle/>
        <a:p>
          <a:endParaRPr lang="en-US"/>
        </a:p>
      </dgm:t>
    </dgm:pt>
    <dgm:pt modelId="{0CB2AB86-E279-4AA8-86AF-2EBDBF6AAAFC}">
      <dgm:prSet custT="1"/>
      <dgm:spPr/>
      <dgm:t>
        <a:bodyPr/>
        <a:lstStyle/>
        <a:p>
          <a:r>
            <a:rPr lang="en-US" sz="1600" dirty="0"/>
            <a:t>NOTE:  There may be other pertinent rules such as local ordinances; school district and school policies; licensing standards; and more.  The three statues  listed here are the most common (by far) in addressing sexual harassment in schools.</a:t>
          </a:r>
        </a:p>
      </dgm:t>
    </dgm:pt>
    <dgm:pt modelId="{0514F177-29B8-4A8B-A49B-A70E2C216972}" type="parTrans" cxnId="{0D485189-EB2A-4298-B557-812E8E2E5B52}">
      <dgm:prSet/>
      <dgm:spPr/>
      <dgm:t>
        <a:bodyPr/>
        <a:lstStyle/>
        <a:p>
          <a:endParaRPr lang="en-US"/>
        </a:p>
      </dgm:t>
    </dgm:pt>
    <dgm:pt modelId="{5E0365EA-FABD-471A-8B18-712A49E85610}" type="sibTrans" cxnId="{0D485189-EB2A-4298-B557-812E8E2E5B52}">
      <dgm:prSet/>
      <dgm:spPr/>
      <dgm:t>
        <a:bodyPr/>
        <a:lstStyle/>
        <a:p>
          <a:endParaRPr lang="en-US"/>
        </a:p>
      </dgm:t>
    </dgm:pt>
    <dgm:pt modelId="{5E5DDD3E-4843-4F2B-9543-699C7B1FEDF1}" type="pres">
      <dgm:prSet presAssocID="{4F2BBC22-1C7F-4E93-B83F-EE5AC5E4666B}" presName="matrix" presStyleCnt="0">
        <dgm:presLayoutVars>
          <dgm:chMax val="1"/>
          <dgm:dir/>
          <dgm:resizeHandles val="exact"/>
        </dgm:presLayoutVars>
      </dgm:prSet>
      <dgm:spPr/>
      <dgm:t>
        <a:bodyPr/>
        <a:lstStyle/>
        <a:p>
          <a:endParaRPr lang="en-US"/>
        </a:p>
      </dgm:t>
    </dgm:pt>
    <dgm:pt modelId="{4B5750CB-DD46-4A44-B2C7-2D45633523FC}" type="pres">
      <dgm:prSet presAssocID="{4F2BBC22-1C7F-4E93-B83F-EE5AC5E4666B}" presName="diamond" presStyleLbl="bgShp" presStyleIdx="0" presStyleCnt="1"/>
      <dgm:spPr/>
    </dgm:pt>
    <dgm:pt modelId="{5921916F-4921-4F83-8873-9636E946948E}" type="pres">
      <dgm:prSet presAssocID="{4F2BBC22-1C7F-4E93-B83F-EE5AC5E4666B}" presName="quad1" presStyleLbl="node1" presStyleIdx="0" presStyleCnt="4">
        <dgm:presLayoutVars>
          <dgm:chMax val="0"/>
          <dgm:chPref val="0"/>
          <dgm:bulletEnabled val="1"/>
        </dgm:presLayoutVars>
      </dgm:prSet>
      <dgm:spPr/>
      <dgm:t>
        <a:bodyPr/>
        <a:lstStyle/>
        <a:p>
          <a:endParaRPr lang="en-US"/>
        </a:p>
      </dgm:t>
    </dgm:pt>
    <dgm:pt modelId="{6FA20354-5B44-4E37-9E4D-F1A74E675D36}" type="pres">
      <dgm:prSet presAssocID="{4F2BBC22-1C7F-4E93-B83F-EE5AC5E4666B}" presName="quad2" presStyleLbl="node1" presStyleIdx="1" presStyleCnt="4">
        <dgm:presLayoutVars>
          <dgm:chMax val="0"/>
          <dgm:chPref val="0"/>
          <dgm:bulletEnabled val="1"/>
        </dgm:presLayoutVars>
      </dgm:prSet>
      <dgm:spPr/>
      <dgm:t>
        <a:bodyPr/>
        <a:lstStyle/>
        <a:p>
          <a:endParaRPr lang="en-US"/>
        </a:p>
      </dgm:t>
    </dgm:pt>
    <dgm:pt modelId="{52774286-828E-4DEC-96D4-DD327727E087}" type="pres">
      <dgm:prSet presAssocID="{4F2BBC22-1C7F-4E93-B83F-EE5AC5E4666B}" presName="quad3" presStyleLbl="node1" presStyleIdx="2" presStyleCnt="4">
        <dgm:presLayoutVars>
          <dgm:chMax val="0"/>
          <dgm:chPref val="0"/>
          <dgm:bulletEnabled val="1"/>
        </dgm:presLayoutVars>
      </dgm:prSet>
      <dgm:spPr/>
      <dgm:t>
        <a:bodyPr/>
        <a:lstStyle/>
        <a:p>
          <a:endParaRPr lang="en-US"/>
        </a:p>
      </dgm:t>
    </dgm:pt>
    <dgm:pt modelId="{C4754B81-919D-4C08-8327-7EF56B27A084}" type="pres">
      <dgm:prSet presAssocID="{4F2BBC22-1C7F-4E93-B83F-EE5AC5E4666B}" presName="quad4" presStyleLbl="node1" presStyleIdx="3" presStyleCnt="4" custLinFactNeighborX="514" custLinFactNeighborY="927">
        <dgm:presLayoutVars>
          <dgm:chMax val="0"/>
          <dgm:chPref val="0"/>
          <dgm:bulletEnabled val="1"/>
        </dgm:presLayoutVars>
      </dgm:prSet>
      <dgm:spPr/>
      <dgm:t>
        <a:bodyPr/>
        <a:lstStyle/>
        <a:p>
          <a:endParaRPr lang="en-US"/>
        </a:p>
      </dgm:t>
    </dgm:pt>
  </dgm:ptLst>
  <dgm:cxnLst>
    <dgm:cxn modelId="{826D20AB-59F2-43B7-BA63-9565646BF3D9}" type="presOf" srcId="{C250E8B4-5049-40E3-B77D-E00F726B772F}" destId="{52774286-828E-4DEC-96D4-DD327727E087}" srcOrd="0" destOrd="0" presId="urn:microsoft.com/office/officeart/2005/8/layout/matrix3"/>
    <dgm:cxn modelId="{B2EDF666-E841-4F34-975A-2ADDD06101CD}" type="presOf" srcId="{4D1BDC4B-4AFC-46A8-965A-592E528FE00A}" destId="{6FA20354-5B44-4E37-9E4D-F1A74E675D36}" srcOrd="0" destOrd="0" presId="urn:microsoft.com/office/officeart/2005/8/layout/matrix3"/>
    <dgm:cxn modelId="{D4248D41-7E1A-4E92-84C1-A139A9AB0AAC}" type="presOf" srcId="{4F2BBC22-1C7F-4E93-B83F-EE5AC5E4666B}" destId="{5E5DDD3E-4843-4F2B-9543-699C7B1FEDF1}" srcOrd="0" destOrd="0" presId="urn:microsoft.com/office/officeart/2005/8/layout/matrix3"/>
    <dgm:cxn modelId="{4CBFC22E-0A5A-4579-978B-ABCED10C2E34}" type="presOf" srcId="{73981CFD-2904-4E36-81CD-762D22D984A1}" destId="{5921916F-4921-4F83-8873-9636E946948E}" srcOrd="0" destOrd="0" presId="urn:microsoft.com/office/officeart/2005/8/layout/matrix3"/>
    <dgm:cxn modelId="{516A2E57-F306-4F80-BF0E-C21E26E88442}" srcId="{4F2BBC22-1C7F-4E93-B83F-EE5AC5E4666B}" destId="{C250E8B4-5049-40E3-B77D-E00F726B772F}" srcOrd="2" destOrd="0" parTransId="{0063BF0D-E0E9-430C-8921-52CD73E2C069}" sibTransId="{9AD39F90-D09D-4378-ABBC-8A7264514CE4}"/>
    <dgm:cxn modelId="{33CBB31F-7A49-4F69-8FAA-1D3BE1914B05}" type="presOf" srcId="{0CB2AB86-E279-4AA8-86AF-2EBDBF6AAAFC}" destId="{C4754B81-919D-4C08-8327-7EF56B27A084}" srcOrd="0" destOrd="0" presId="urn:microsoft.com/office/officeart/2005/8/layout/matrix3"/>
    <dgm:cxn modelId="{60640382-16E4-4D36-8E4B-FBB5069185BC}" srcId="{4F2BBC22-1C7F-4E93-B83F-EE5AC5E4666B}" destId="{73981CFD-2904-4E36-81CD-762D22D984A1}" srcOrd="0" destOrd="0" parTransId="{4F0669CC-2F57-4FCB-8C56-BFED7A5FDC1B}" sibTransId="{5EA156CA-3802-42CA-9696-A990C63F759F}"/>
    <dgm:cxn modelId="{94CC2EF8-ED5E-4E94-B16E-E3C134C2375B}" srcId="{4F2BBC22-1C7F-4E93-B83F-EE5AC5E4666B}" destId="{4D1BDC4B-4AFC-46A8-965A-592E528FE00A}" srcOrd="1" destOrd="0" parTransId="{F7414995-1D32-4260-BA0B-9DD23BAAA049}" sibTransId="{E4835EA6-D2E1-42BB-8745-A6B1F94CA58B}"/>
    <dgm:cxn modelId="{0D485189-EB2A-4298-B557-812E8E2E5B52}" srcId="{4F2BBC22-1C7F-4E93-B83F-EE5AC5E4666B}" destId="{0CB2AB86-E279-4AA8-86AF-2EBDBF6AAAFC}" srcOrd="3" destOrd="0" parTransId="{0514F177-29B8-4A8B-A49B-A70E2C216972}" sibTransId="{5E0365EA-FABD-471A-8B18-712A49E85610}"/>
    <dgm:cxn modelId="{21C96483-6481-4F61-9F27-68A9DF999A39}" type="presParOf" srcId="{5E5DDD3E-4843-4F2B-9543-699C7B1FEDF1}" destId="{4B5750CB-DD46-4A44-B2C7-2D45633523FC}" srcOrd="0" destOrd="0" presId="urn:microsoft.com/office/officeart/2005/8/layout/matrix3"/>
    <dgm:cxn modelId="{FB9848B6-C20A-4362-96F1-A9AD1A3BC433}" type="presParOf" srcId="{5E5DDD3E-4843-4F2B-9543-699C7B1FEDF1}" destId="{5921916F-4921-4F83-8873-9636E946948E}" srcOrd="1" destOrd="0" presId="urn:microsoft.com/office/officeart/2005/8/layout/matrix3"/>
    <dgm:cxn modelId="{049134CA-A02D-4DD6-B87F-02A08F1747D5}" type="presParOf" srcId="{5E5DDD3E-4843-4F2B-9543-699C7B1FEDF1}" destId="{6FA20354-5B44-4E37-9E4D-F1A74E675D36}" srcOrd="2" destOrd="0" presId="urn:microsoft.com/office/officeart/2005/8/layout/matrix3"/>
    <dgm:cxn modelId="{9FCFBD5F-E9B3-4F14-B208-D640FACA9752}" type="presParOf" srcId="{5E5DDD3E-4843-4F2B-9543-699C7B1FEDF1}" destId="{52774286-828E-4DEC-96D4-DD327727E087}" srcOrd="3" destOrd="0" presId="urn:microsoft.com/office/officeart/2005/8/layout/matrix3"/>
    <dgm:cxn modelId="{C073F8FA-4B89-469A-840E-C238A5263DA5}" type="presParOf" srcId="{5E5DDD3E-4843-4F2B-9543-699C7B1FEDF1}" destId="{C4754B81-919D-4C08-8327-7EF56B27A08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709D9A-6426-479F-A384-28DA1DFAAA3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50CF78B-8E21-4A28-9645-227DBE23B2E9}">
      <dgm:prSet custT="1"/>
      <dgm:spPr/>
      <dgm:t>
        <a:bodyPr/>
        <a:lstStyle/>
        <a:p>
          <a:r>
            <a:rPr lang="en-US" sz="1800" dirty="0"/>
            <a:t>When one legal person (the school) is responsible for the actions of another legal person (an employee) this is “vicarious liability.”</a:t>
          </a:r>
        </a:p>
      </dgm:t>
    </dgm:pt>
    <dgm:pt modelId="{13D5E9C4-3B19-4539-BBAA-7F8FD706D4C3}" type="parTrans" cxnId="{2F3583FB-C39A-4706-8602-3395E00DFBC4}">
      <dgm:prSet/>
      <dgm:spPr/>
      <dgm:t>
        <a:bodyPr/>
        <a:lstStyle/>
        <a:p>
          <a:endParaRPr lang="en-US"/>
        </a:p>
      </dgm:t>
    </dgm:pt>
    <dgm:pt modelId="{B44E7B4F-0C54-425A-B36F-A61C0181770E}" type="sibTrans" cxnId="{2F3583FB-C39A-4706-8602-3395E00DFBC4}">
      <dgm:prSet/>
      <dgm:spPr/>
      <dgm:t>
        <a:bodyPr/>
        <a:lstStyle/>
        <a:p>
          <a:endParaRPr lang="en-US"/>
        </a:p>
      </dgm:t>
    </dgm:pt>
    <dgm:pt modelId="{65685DE5-0341-434B-9BCA-243CB217C34F}">
      <dgm:prSet/>
      <dgm:spPr/>
      <dgm:t>
        <a:bodyPr/>
        <a:lstStyle/>
        <a:p>
          <a:r>
            <a:rPr lang="en-US" dirty="0"/>
            <a:t>Traditional legal doctrine often looks to whether an employee was acting “within the scope” of their job.   Harassment is never a job duty.</a:t>
          </a:r>
        </a:p>
      </dgm:t>
    </dgm:pt>
    <dgm:pt modelId="{F3E9B256-7E7B-4DE2-8E1A-DCDFD6C99A0C}" type="parTrans" cxnId="{FC0317CA-4263-4BA0-878F-D40608AEA7B3}">
      <dgm:prSet/>
      <dgm:spPr/>
      <dgm:t>
        <a:bodyPr/>
        <a:lstStyle/>
        <a:p>
          <a:endParaRPr lang="en-US"/>
        </a:p>
      </dgm:t>
    </dgm:pt>
    <dgm:pt modelId="{2ADD14B4-F549-42C7-9AA4-46DDF0205E37}" type="sibTrans" cxnId="{FC0317CA-4263-4BA0-878F-D40608AEA7B3}">
      <dgm:prSet/>
      <dgm:spPr/>
      <dgm:t>
        <a:bodyPr/>
        <a:lstStyle/>
        <a:p>
          <a:endParaRPr lang="en-US"/>
        </a:p>
      </dgm:t>
    </dgm:pt>
    <dgm:pt modelId="{96560619-8D72-43C7-9060-8C679961DD94}">
      <dgm:prSet custT="1"/>
      <dgm:spPr/>
      <dgm:t>
        <a:bodyPr/>
        <a:lstStyle/>
        <a:p>
          <a:r>
            <a:rPr lang="en-US" sz="1500" dirty="0"/>
            <a:t>The focus is  on when a person who can take “tangible employment action” that is attributed to the employer.  Thus, schools have vicarious liability for a </a:t>
          </a:r>
          <a:r>
            <a:rPr lang="en-US" sz="1500" i="1" dirty="0"/>
            <a:t>supervisor’s</a:t>
          </a:r>
          <a:r>
            <a:rPr lang="en-US" sz="1500" dirty="0"/>
            <a:t> “tangible employment action.”</a:t>
          </a:r>
        </a:p>
      </dgm:t>
    </dgm:pt>
    <dgm:pt modelId="{FDEC6DF2-7A89-489B-98EF-12161C4AD5DD}" type="parTrans" cxnId="{507B4258-34C5-41A8-BCA1-8FDF26CC659F}">
      <dgm:prSet/>
      <dgm:spPr/>
      <dgm:t>
        <a:bodyPr/>
        <a:lstStyle/>
        <a:p>
          <a:endParaRPr lang="en-US"/>
        </a:p>
      </dgm:t>
    </dgm:pt>
    <dgm:pt modelId="{482DE24A-7F81-4A6A-83F5-7B07CF64071C}" type="sibTrans" cxnId="{507B4258-34C5-41A8-BCA1-8FDF26CC659F}">
      <dgm:prSet/>
      <dgm:spPr/>
      <dgm:t>
        <a:bodyPr/>
        <a:lstStyle/>
        <a:p>
          <a:endParaRPr lang="en-US"/>
        </a:p>
      </dgm:t>
    </dgm:pt>
    <dgm:pt modelId="{E8090A79-6CB4-4675-A48C-7F2EC80A8A89}">
      <dgm:prSet custT="1"/>
      <dgm:spPr/>
      <dgm:t>
        <a:bodyPr/>
        <a:lstStyle/>
        <a:p>
          <a:r>
            <a:rPr lang="en-US" sz="1600" dirty="0"/>
            <a:t>As to peer-harassment, the issue is whether the employer “knew or should have known” of the conduct and failed to take reasonable steps to prevent, stop and/or cure it.</a:t>
          </a:r>
        </a:p>
      </dgm:t>
    </dgm:pt>
    <dgm:pt modelId="{0FB0298D-A3D9-48B6-AD18-D46544D66AB7}" type="parTrans" cxnId="{A93BE0C4-9F0C-4B77-BC1D-5FDED2EBB7C5}">
      <dgm:prSet/>
      <dgm:spPr/>
      <dgm:t>
        <a:bodyPr/>
        <a:lstStyle/>
        <a:p>
          <a:endParaRPr lang="en-US"/>
        </a:p>
      </dgm:t>
    </dgm:pt>
    <dgm:pt modelId="{B7CFA2C3-AFDA-46CE-B5E1-7377D1EEAF8A}" type="sibTrans" cxnId="{A93BE0C4-9F0C-4B77-BC1D-5FDED2EBB7C5}">
      <dgm:prSet/>
      <dgm:spPr/>
      <dgm:t>
        <a:bodyPr/>
        <a:lstStyle/>
        <a:p>
          <a:endParaRPr lang="en-US"/>
        </a:p>
      </dgm:t>
    </dgm:pt>
    <dgm:pt modelId="{A7CD4221-F830-41C1-A9BB-15D6C2F39867}">
      <dgm:prSet custT="1"/>
      <dgm:spPr/>
      <dgm:t>
        <a:bodyPr/>
        <a:lstStyle/>
        <a:p>
          <a:r>
            <a:rPr lang="en-US" sz="1600" dirty="0"/>
            <a:t>A third theory finds liability when a supervisor is manipulated by subordinates </a:t>
          </a:r>
          <a:r>
            <a:rPr lang="en-US" sz="1600" dirty="0">
              <a:latin typeface="Times New Roman" panose="02020603050405020304" pitchFamily="18" charset="0"/>
              <a:cs typeface="Times New Roman" panose="02020603050405020304" pitchFamily="18" charset="0"/>
            </a:rPr>
            <a:t>—</a:t>
          </a:r>
          <a:r>
            <a:rPr lang="en-US" sz="1600" dirty="0"/>
            <a:t> so called “cat’s paw” discrimination.  For example, biased evaluations by one supervisor used to support termination by a higher official (unaware of the bias) can be attributed to the school/entity.  See </a:t>
          </a:r>
          <a:r>
            <a:rPr lang="en-US" sz="1600" i="1" dirty="0"/>
            <a:t>Staub v. Proctor Hospital, </a:t>
          </a:r>
          <a:r>
            <a:rPr lang="en-US" sz="1600" i="0" dirty="0"/>
            <a:t>562 U.S. 411 (2011).</a:t>
          </a:r>
          <a:endParaRPr lang="en-US" sz="1600" b="1" dirty="0"/>
        </a:p>
      </dgm:t>
    </dgm:pt>
    <dgm:pt modelId="{68B026E6-3DBE-48E6-91C6-1930C0D0F54D}" type="parTrans" cxnId="{67E7BFA9-59E3-426D-A79C-680C9CB9A5CB}">
      <dgm:prSet/>
      <dgm:spPr/>
      <dgm:t>
        <a:bodyPr/>
        <a:lstStyle/>
        <a:p>
          <a:endParaRPr lang="en-US"/>
        </a:p>
      </dgm:t>
    </dgm:pt>
    <dgm:pt modelId="{9970BCC7-CA4E-44FC-8E2B-0FE8A77F6BF8}" type="sibTrans" cxnId="{67E7BFA9-59E3-426D-A79C-680C9CB9A5CB}">
      <dgm:prSet/>
      <dgm:spPr/>
      <dgm:t>
        <a:bodyPr/>
        <a:lstStyle/>
        <a:p>
          <a:endParaRPr lang="en-US"/>
        </a:p>
      </dgm:t>
    </dgm:pt>
    <dgm:pt modelId="{C631EB4F-D8A3-436C-A3B6-E04C4E2D0BCB}" type="pres">
      <dgm:prSet presAssocID="{4B709D9A-6426-479F-A384-28DA1DFAAA37}" presName="vert0" presStyleCnt="0">
        <dgm:presLayoutVars>
          <dgm:dir/>
          <dgm:animOne val="branch"/>
          <dgm:animLvl val="lvl"/>
        </dgm:presLayoutVars>
      </dgm:prSet>
      <dgm:spPr/>
      <dgm:t>
        <a:bodyPr/>
        <a:lstStyle/>
        <a:p>
          <a:endParaRPr lang="en-US"/>
        </a:p>
      </dgm:t>
    </dgm:pt>
    <dgm:pt modelId="{3A597BB1-AC03-4542-BC2A-7430CDDD91FB}" type="pres">
      <dgm:prSet presAssocID="{C50CF78B-8E21-4A28-9645-227DBE23B2E9}" presName="thickLine" presStyleLbl="alignNode1" presStyleIdx="0" presStyleCnt="5"/>
      <dgm:spPr/>
    </dgm:pt>
    <dgm:pt modelId="{1A11AA6A-0AAC-4BC3-BF86-67C9CC5E745C}" type="pres">
      <dgm:prSet presAssocID="{C50CF78B-8E21-4A28-9645-227DBE23B2E9}" presName="horz1" presStyleCnt="0"/>
      <dgm:spPr/>
    </dgm:pt>
    <dgm:pt modelId="{1A8314B3-2B95-494D-9A5A-59F0705695B0}" type="pres">
      <dgm:prSet presAssocID="{C50CF78B-8E21-4A28-9645-227DBE23B2E9}" presName="tx1" presStyleLbl="revTx" presStyleIdx="0" presStyleCnt="5"/>
      <dgm:spPr/>
      <dgm:t>
        <a:bodyPr/>
        <a:lstStyle/>
        <a:p>
          <a:endParaRPr lang="en-US"/>
        </a:p>
      </dgm:t>
    </dgm:pt>
    <dgm:pt modelId="{A8AF20A6-1E54-4BA1-8E28-A26C59C14DA9}" type="pres">
      <dgm:prSet presAssocID="{C50CF78B-8E21-4A28-9645-227DBE23B2E9}" presName="vert1" presStyleCnt="0"/>
      <dgm:spPr/>
    </dgm:pt>
    <dgm:pt modelId="{186BE66A-FFE8-4F6A-BD03-501733EA7D77}" type="pres">
      <dgm:prSet presAssocID="{65685DE5-0341-434B-9BCA-243CB217C34F}" presName="thickLine" presStyleLbl="alignNode1" presStyleIdx="1" presStyleCnt="5"/>
      <dgm:spPr/>
    </dgm:pt>
    <dgm:pt modelId="{6A6AC113-617B-4ABC-B0B4-B68123198F24}" type="pres">
      <dgm:prSet presAssocID="{65685DE5-0341-434B-9BCA-243CB217C34F}" presName="horz1" presStyleCnt="0"/>
      <dgm:spPr/>
    </dgm:pt>
    <dgm:pt modelId="{5FE051FD-FAE0-414E-928B-A9DC837FB785}" type="pres">
      <dgm:prSet presAssocID="{65685DE5-0341-434B-9BCA-243CB217C34F}" presName="tx1" presStyleLbl="revTx" presStyleIdx="1" presStyleCnt="5"/>
      <dgm:spPr/>
      <dgm:t>
        <a:bodyPr/>
        <a:lstStyle/>
        <a:p>
          <a:endParaRPr lang="en-US"/>
        </a:p>
      </dgm:t>
    </dgm:pt>
    <dgm:pt modelId="{7C119C15-1653-4BD9-BA7B-ECF69B3142E3}" type="pres">
      <dgm:prSet presAssocID="{65685DE5-0341-434B-9BCA-243CB217C34F}" presName="vert1" presStyleCnt="0"/>
      <dgm:spPr/>
    </dgm:pt>
    <dgm:pt modelId="{1DAB6BA6-24E4-4E97-BCE7-885C50A13DCE}" type="pres">
      <dgm:prSet presAssocID="{96560619-8D72-43C7-9060-8C679961DD94}" presName="thickLine" presStyleLbl="alignNode1" presStyleIdx="2" presStyleCnt="5"/>
      <dgm:spPr/>
    </dgm:pt>
    <dgm:pt modelId="{09514A49-A8FA-4F9C-A4AB-EF35F8EC32A7}" type="pres">
      <dgm:prSet presAssocID="{96560619-8D72-43C7-9060-8C679961DD94}" presName="horz1" presStyleCnt="0"/>
      <dgm:spPr/>
    </dgm:pt>
    <dgm:pt modelId="{8AF502E7-B59E-4BD1-A0A9-BA41D27DC22E}" type="pres">
      <dgm:prSet presAssocID="{96560619-8D72-43C7-9060-8C679961DD94}" presName="tx1" presStyleLbl="revTx" presStyleIdx="2" presStyleCnt="5"/>
      <dgm:spPr/>
      <dgm:t>
        <a:bodyPr/>
        <a:lstStyle/>
        <a:p>
          <a:endParaRPr lang="en-US"/>
        </a:p>
      </dgm:t>
    </dgm:pt>
    <dgm:pt modelId="{E0E497BE-C916-4BDF-A949-80B85927645B}" type="pres">
      <dgm:prSet presAssocID="{96560619-8D72-43C7-9060-8C679961DD94}" presName="vert1" presStyleCnt="0"/>
      <dgm:spPr/>
    </dgm:pt>
    <dgm:pt modelId="{9D2E3F17-4D94-4B38-B3AC-FA560D8788C3}" type="pres">
      <dgm:prSet presAssocID="{E8090A79-6CB4-4675-A48C-7F2EC80A8A89}" presName="thickLine" presStyleLbl="alignNode1" presStyleIdx="3" presStyleCnt="5"/>
      <dgm:spPr/>
    </dgm:pt>
    <dgm:pt modelId="{C28C513C-7136-43A5-B905-A5DD384E0A2B}" type="pres">
      <dgm:prSet presAssocID="{E8090A79-6CB4-4675-A48C-7F2EC80A8A89}" presName="horz1" presStyleCnt="0"/>
      <dgm:spPr/>
    </dgm:pt>
    <dgm:pt modelId="{4A5A4143-20B6-4F89-ABA4-61F871BBFFE0}" type="pres">
      <dgm:prSet presAssocID="{E8090A79-6CB4-4675-A48C-7F2EC80A8A89}" presName="tx1" presStyleLbl="revTx" presStyleIdx="3" presStyleCnt="5"/>
      <dgm:spPr/>
      <dgm:t>
        <a:bodyPr/>
        <a:lstStyle/>
        <a:p>
          <a:endParaRPr lang="en-US"/>
        </a:p>
      </dgm:t>
    </dgm:pt>
    <dgm:pt modelId="{D288922E-3E64-4918-A8BB-6502F063BB9E}" type="pres">
      <dgm:prSet presAssocID="{E8090A79-6CB4-4675-A48C-7F2EC80A8A89}" presName="vert1" presStyleCnt="0"/>
      <dgm:spPr/>
    </dgm:pt>
    <dgm:pt modelId="{FED7DDF4-F41F-419C-B482-9F88B1271B30}" type="pres">
      <dgm:prSet presAssocID="{A7CD4221-F830-41C1-A9BB-15D6C2F39867}" presName="thickLine" presStyleLbl="alignNode1" presStyleIdx="4" presStyleCnt="5"/>
      <dgm:spPr/>
    </dgm:pt>
    <dgm:pt modelId="{175AF661-FC2E-41D3-8F4A-09311D6DE8A0}" type="pres">
      <dgm:prSet presAssocID="{A7CD4221-F830-41C1-A9BB-15D6C2F39867}" presName="horz1" presStyleCnt="0"/>
      <dgm:spPr/>
    </dgm:pt>
    <dgm:pt modelId="{94B9CF11-26FB-43C3-9388-114EEBB6FC37}" type="pres">
      <dgm:prSet presAssocID="{A7CD4221-F830-41C1-A9BB-15D6C2F39867}" presName="tx1" presStyleLbl="revTx" presStyleIdx="4" presStyleCnt="5"/>
      <dgm:spPr/>
      <dgm:t>
        <a:bodyPr/>
        <a:lstStyle/>
        <a:p>
          <a:endParaRPr lang="en-US"/>
        </a:p>
      </dgm:t>
    </dgm:pt>
    <dgm:pt modelId="{C52A0D45-7870-4658-8AD8-7F1AD2843393}" type="pres">
      <dgm:prSet presAssocID="{A7CD4221-F830-41C1-A9BB-15D6C2F39867}" presName="vert1" presStyleCnt="0"/>
      <dgm:spPr/>
    </dgm:pt>
  </dgm:ptLst>
  <dgm:cxnLst>
    <dgm:cxn modelId="{D3FBDB5A-4E0F-49A3-B46A-5DF6300DAEF0}" type="presOf" srcId="{4B709D9A-6426-479F-A384-28DA1DFAAA37}" destId="{C631EB4F-D8A3-436C-A3B6-E04C4E2D0BCB}" srcOrd="0" destOrd="0" presId="urn:microsoft.com/office/officeart/2008/layout/LinedList"/>
    <dgm:cxn modelId="{FC0317CA-4263-4BA0-878F-D40608AEA7B3}" srcId="{4B709D9A-6426-479F-A384-28DA1DFAAA37}" destId="{65685DE5-0341-434B-9BCA-243CB217C34F}" srcOrd="1" destOrd="0" parTransId="{F3E9B256-7E7B-4DE2-8E1A-DCDFD6C99A0C}" sibTransId="{2ADD14B4-F549-42C7-9AA4-46DDF0205E37}"/>
    <dgm:cxn modelId="{D1DC625A-CB16-4851-BFDD-CDD06028F267}" type="presOf" srcId="{E8090A79-6CB4-4675-A48C-7F2EC80A8A89}" destId="{4A5A4143-20B6-4F89-ABA4-61F871BBFFE0}" srcOrd="0" destOrd="0" presId="urn:microsoft.com/office/officeart/2008/layout/LinedList"/>
    <dgm:cxn modelId="{A93BE0C4-9F0C-4B77-BC1D-5FDED2EBB7C5}" srcId="{4B709D9A-6426-479F-A384-28DA1DFAAA37}" destId="{E8090A79-6CB4-4675-A48C-7F2EC80A8A89}" srcOrd="3" destOrd="0" parTransId="{0FB0298D-A3D9-48B6-AD18-D46544D66AB7}" sibTransId="{B7CFA2C3-AFDA-46CE-B5E1-7377D1EEAF8A}"/>
    <dgm:cxn modelId="{67E7BFA9-59E3-426D-A79C-680C9CB9A5CB}" srcId="{4B709D9A-6426-479F-A384-28DA1DFAAA37}" destId="{A7CD4221-F830-41C1-A9BB-15D6C2F39867}" srcOrd="4" destOrd="0" parTransId="{68B026E6-3DBE-48E6-91C6-1930C0D0F54D}" sibTransId="{9970BCC7-CA4E-44FC-8E2B-0FE8A77F6BF8}"/>
    <dgm:cxn modelId="{7B42428C-8FE2-4314-B5F1-2D71DBA7E165}" type="presOf" srcId="{A7CD4221-F830-41C1-A9BB-15D6C2F39867}" destId="{94B9CF11-26FB-43C3-9388-114EEBB6FC37}" srcOrd="0" destOrd="0" presId="urn:microsoft.com/office/officeart/2008/layout/LinedList"/>
    <dgm:cxn modelId="{BD2994A2-53B7-4B40-BC02-FD3F9125E36A}" type="presOf" srcId="{65685DE5-0341-434B-9BCA-243CB217C34F}" destId="{5FE051FD-FAE0-414E-928B-A9DC837FB785}" srcOrd="0" destOrd="0" presId="urn:microsoft.com/office/officeart/2008/layout/LinedList"/>
    <dgm:cxn modelId="{507B4258-34C5-41A8-BCA1-8FDF26CC659F}" srcId="{4B709D9A-6426-479F-A384-28DA1DFAAA37}" destId="{96560619-8D72-43C7-9060-8C679961DD94}" srcOrd="2" destOrd="0" parTransId="{FDEC6DF2-7A89-489B-98EF-12161C4AD5DD}" sibTransId="{482DE24A-7F81-4A6A-83F5-7B07CF64071C}"/>
    <dgm:cxn modelId="{65F10791-B973-4CAE-975F-2857322DC84B}" type="presOf" srcId="{96560619-8D72-43C7-9060-8C679961DD94}" destId="{8AF502E7-B59E-4BD1-A0A9-BA41D27DC22E}" srcOrd="0" destOrd="0" presId="urn:microsoft.com/office/officeart/2008/layout/LinedList"/>
    <dgm:cxn modelId="{B9B3FDBA-5672-472D-8D8E-705FDD693281}" type="presOf" srcId="{C50CF78B-8E21-4A28-9645-227DBE23B2E9}" destId="{1A8314B3-2B95-494D-9A5A-59F0705695B0}" srcOrd="0" destOrd="0" presId="urn:microsoft.com/office/officeart/2008/layout/LinedList"/>
    <dgm:cxn modelId="{2F3583FB-C39A-4706-8602-3395E00DFBC4}" srcId="{4B709D9A-6426-479F-A384-28DA1DFAAA37}" destId="{C50CF78B-8E21-4A28-9645-227DBE23B2E9}" srcOrd="0" destOrd="0" parTransId="{13D5E9C4-3B19-4539-BBAA-7F8FD706D4C3}" sibTransId="{B44E7B4F-0C54-425A-B36F-A61C0181770E}"/>
    <dgm:cxn modelId="{DF898D71-4ACA-42E4-8951-DABAFB237FE7}" type="presParOf" srcId="{C631EB4F-D8A3-436C-A3B6-E04C4E2D0BCB}" destId="{3A597BB1-AC03-4542-BC2A-7430CDDD91FB}" srcOrd="0" destOrd="0" presId="urn:microsoft.com/office/officeart/2008/layout/LinedList"/>
    <dgm:cxn modelId="{3DE6B63B-6157-478C-B0B6-D9D08E670114}" type="presParOf" srcId="{C631EB4F-D8A3-436C-A3B6-E04C4E2D0BCB}" destId="{1A11AA6A-0AAC-4BC3-BF86-67C9CC5E745C}" srcOrd="1" destOrd="0" presId="urn:microsoft.com/office/officeart/2008/layout/LinedList"/>
    <dgm:cxn modelId="{BFF132E5-5748-4D96-8F85-25551314DF62}" type="presParOf" srcId="{1A11AA6A-0AAC-4BC3-BF86-67C9CC5E745C}" destId="{1A8314B3-2B95-494D-9A5A-59F0705695B0}" srcOrd="0" destOrd="0" presId="urn:microsoft.com/office/officeart/2008/layout/LinedList"/>
    <dgm:cxn modelId="{35C09D46-909F-47DC-977B-6E51963D1870}" type="presParOf" srcId="{1A11AA6A-0AAC-4BC3-BF86-67C9CC5E745C}" destId="{A8AF20A6-1E54-4BA1-8E28-A26C59C14DA9}" srcOrd="1" destOrd="0" presId="urn:microsoft.com/office/officeart/2008/layout/LinedList"/>
    <dgm:cxn modelId="{9C18E5CC-8690-465F-A4DD-67C17FB707AD}" type="presParOf" srcId="{C631EB4F-D8A3-436C-A3B6-E04C4E2D0BCB}" destId="{186BE66A-FFE8-4F6A-BD03-501733EA7D77}" srcOrd="2" destOrd="0" presId="urn:microsoft.com/office/officeart/2008/layout/LinedList"/>
    <dgm:cxn modelId="{7B58085A-BC19-49C6-891D-E38A2D2EBFF7}" type="presParOf" srcId="{C631EB4F-D8A3-436C-A3B6-E04C4E2D0BCB}" destId="{6A6AC113-617B-4ABC-B0B4-B68123198F24}" srcOrd="3" destOrd="0" presId="urn:microsoft.com/office/officeart/2008/layout/LinedList"/>
    <dgm:cxn modelId="{19AFC67F-DBB9-45F6-9591-A16C83C8B70E}" type="presParOf" srcId="{6A6AC113-617B-4ABC-B0B4-B68123198F24}" destId="{5FE051FD-FAE0-414E-928B-A9DC837FB785}" srcOrd="0" destOrd="0" presId="urn:microsoft.com/office/officeart/2008/layout/LinedList"/>
    <dgm:cxn modelId="{798E8C38-CF9B-4D18-9579-328B9495C287}" type="presParOf" srcId="{6A6AC113-617B-4ABC-B0B4-B68123198F24}" destId="{7C119C15-1653-4BD9-BA7B-ECF69B3142E3}" srcOrd="1" destOrd="0" presId="urn:microsoft.com/office/officeart/2008/layout/LinedList"/>
    <dgm:cxn modelId="{4FF91552-2D9B-475A-9396-0EE1FDA825D1}" type="presParOf" srcId="{C631EB4F-D8A3-436C-A3B6-E04C4E2D0BCB}" destId="{1DAB6BA6-24E4-4E97-BCE7-885C50A13DCE}" srcOrd="4" destOrd="0" presId="urn:microsoft.com/office/officeart/2008/layout/LinedList"/>
    <dgm:cxn modelId="{DE03009C-D6CC-4AAB-80DA-9791CB11154C}" type="presParOf" srcId="{C631EB4F-D8A3-436C-A3B6-E04C4E2D0BCB}" destId="{09514A49-A8FA-4F9C-A4AB-EF35F8EC32A7}" srcOrd="5" destOrd="0" presId="urn:microsoft.com/office/officeart/2008/layout/LinedList"/>
    <dgm:cxn modelId="{A7A97761-C03B-467A-A377-734D1C73D975}" type="presParOf" srcId="{09514A49-A8FA-4F9C-A4AB-EF35F8EC32A7}" destId="{8AF502E7-B59E-4BD1-A0A9-BA41D27DC22E}" srcOrd="0" destOrd="0" presId="urn:microsoft.com/office/officeart/2008/layout/LinedList"/>
    <dgm:cxn modelId="{59D8E5DD-0C0D-47E6-B6A3-823B82F4C450}" type="presParOf" srcId="{09514A49-A8FA-4F9C-A4AB-EF35F8EC32A7}" destId="{E0E497BE-C916-4BDF-A949-80B85927645B}" srcOrd="1" destOrd="0" presId="urn:microsoft.com/office/officeart/2008/layout/LinedList"/>
    <dgm:cxn modelId="{2B4F686C-756E-404E-A115-FF0F6CEA0E9D}" type="presParOf" srcId="{C631EB4F-D8A3-436C-A3B6-E04C4E2D0BCB}" destId="{9D2E3F17-4D94-4B38-B3AC-FA560D8788C3}" srcOrd="6" destOrd="0" presId="urn:microsoft.com/office/officeart/2008/layout/LinedList"/>
    <dgm:cxn modelId="{F8763FB3-0C0F-40EE-BFA5-B8A137E475F0}" type="presParOf" srcId="{C631EB4F-D8A3-436C-A3B6-E04C4E2D0BCB}" destId="{C28C513C-7136-43A5-B905-A5DD384E0A2B}" srcOrd="7" destOrd="0" presId="urn:microsoft.com/office/officeart/2008/layout/LinedList"/>
    <dgm:cxn modelId="{2A78103F-B542-4869-9B84-5993F8E06C6C}" type="presParOf" srcId="{C28C513C-7136-43A5-B905-A5DD384E0A2B}" destId="{4A5A4143-20B6-4F89-ABA4-61F871BBFFE0}" srcOrd="0" destOrd="0" presId="urn:microsoft.com/office/officeart/2008/layout/LinedList"/>
    <dgm:cxn modelId="{3A9C4ED0-025E-4EF3-8F17-3380B9AD96F9}" type="presParOf" srcId="{C28C513C-7136-43A5-B905-A5DD384E0A2B}" destId="{D288922E-3E64-4918-A8BB-6502F063BB9E}" srcOrd="1" destOrd="0" presId="urn:microsoft.com/office/officeart/2008/layout/LinedList"/>
    <dgm:cxn modelId="{6E5187B1-7B87-4876-A21B-BB7D01A92057}" type="presParOf" srcId="{C631EB4F-D8A3-436C-A3B6-E04C4E2D0BCB}" destId="{FED7DDF4-F41F-419C-B482-9F88B1271B30}" srcOrd="8" destOrd="0" presId="urn:microsoft.com/office/officeart/2008/layout/LinedList"/>
    <dgm:cxn modelId="{D2F9E41C-D829-41FF-97A9-8E578912BB27}" type="presParOf" srcId="{C631EB4F-D8A3-436C-A3B6-E04C4E2D0BCB}" destId="{175AF661-FC2E-41D3-8F4A-09311D6DE8A0}" srcOrd="9" destOrd="0" presId="urn:microsoft.com/office/officeart/2008/layout/LinedList"/>
    <dgm:cxn modelId="{215BDC0F-B333-42CB-8A9C-86DA8243E86B}" type="presParOf" srcId="{175AF661-FC2E-41D3-8F4A-09311D6DE8A0}" destId="{94B9CF11-26FB-43C3-9388-114EEBB6FC37}" srcOrd="0" destOrd="0" presId="urn:microsoft.com/office/officeart/2008/layout/LinedList"/>
    <dgm:cxn modelId="{B1E09614-2618-4380-AD98-32EB593B73C7}" type="presParOf" srcId="{175AF661-FC2E-41D3-8F4A-09311D6DE8A0}" destId="{C52A0D45-7870-4658-8AD8-7F1AD284339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5D2871-5813-4022-BF94-2DC78934CDE5}"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58B16C07-B4E3-4669-A6AB-F7CE12156BB9}">
      <dgm:prSet custT="1"/>
      <dgm:spPr/>
      <dgm:t>
        <a:bodyPr/>
        <a:lstStyle/>
        <a:p>
          <a:r>
            <a:rPr lang="en-US" sz="1600" dirty="0"/>
            <a:t>An employer  accused of not managing workers to prevent and cure sexual harassment can defend (disprove) a case </a:t>
          </a:r>
          <a:r>
            <a:rPr lang="en-US" sz="1600" b="1" dirty="0"/>
            <a:t>not involving tangible employment action</a:t>
          </a:r>
          <a:r>
            <a:rPr lang="en-US" sz="1600" dirty="0"/>
            <a:t> by showing:</a:t>
          </a:r>
        </a:p>
      </dgm:t>
    </dgm:pt>
    <dgm:pt modelId="{0F5BF4DC-F02E-4BB7-965A-B0A9E3EC0E22}" type="parTrans" cxnId="{777B72A5-B74F-462D-BF3B-800D660516D5}">
      <dgm:prSet/>
      <dgm:spPr/>
      <dgm:t>
        <a:bodyPr/>
        <a:lstStyle/>
        <a:p>
          <a:endParaRPr lang="en-US"/>
        </a:p>
      </dgm:t>
    </dgm:pt>
    <dgm:pt modelId="{B2D77CB3-FA64-4822-AB08-7B3600CBF713}" type="sibTrans" cxnId="{777B72A5-B74F-462D-BF3B-800D660516D5}">
      <dgm:prSet/>
      <dgm:spPr/>
      <dgm:t>
        <a:bodyPr/>
        <a:lstStyle/>
        <a:p>
          <a:endParaRPr lang="en-US" dirty="0"/>
        </a:p>
      </dgm:t>
    </dgm:pt>
    <dgm:pt modelId="{A6B44C58-9326-45A0-B5AD-DD144EE7F64E}">
      <dgm:prSet custT="1"/>
      <dgm:spPr>
        <a:solidFill>
          <a:schemeClr val="accent2">
            <a:lumMod val="75000"/>
          </a:schemeClr>
        </a:solidFill>
      </dgm:spPr>
      <dgm:t>
        <a:bodyPr/>
        <a:lstStyle/>
        <a:p>
          <a:r>
            <a:rPr lang="en-US" sz="1600" dirty="0"/>
            <a:t>That the employer took reasonable care to prevent or cure sexual harassment; AND</a:t>
          </a:r>
        </a:p>
      </dgm:t>
    </dgm:pt>
    <dgm:pt modelId="{C351D358-E7AA-4B34-846F-A27B8922CD8B}" type="parTrans" cxnId="{05AC2A6D-10C8-476D-BFB6-607F44CD9D33}">
      <dgm:prSet/>
      <dgm:spPr/>
      <dgm:t>
        <a:bodyPr/>
        <a:lstStyle/>
        <a:p>
          <a:endParaRPr lang="en-US"/>
        </a:p>
      </dgm:t>
    </dgm:pt>
    <dgm:pt modelId="{E47CD47A-795E-47CB-B63D-90A1E953485D}" type="sibTrans" cxnId="{05AC2A6D-10C8-476D-BFB6-607F44CD9D33}">
      <dgm:prSet/>
      <dgm:spPr/>
      <dgm:t>
        <a:bodyPr/>
        <a:lstStyle/>
        <a:p>
          <a:endParaRPr lang="en-US" dirty="0"/>
        </a:p>
      </dgm:t>
    </dgm:pt>
    <dgm:pt modelId="{24DA0A14-A8BE-4062-AF7A-145635AA0340}">
      <dgm:prSet custT="1"/>
      <dgm:spPr>
        <a:solidFill>
          <a:schemeClr val="accent2">
            <a:lumMod val="75000"/>
          </a:schemeClr>
        </a:solidFill>
      </dgm:spPr>
      <dgm:t>
        <a:bodyPr/>
        <a:lstStyle/>
        <a:p>
          <a:r>
            <a:rPr lang="en-US" sz="1600" dirty="0"/>
            <a:t>The employee unreasonably failed to take advantage of available preventive or corrective opportunities.</a:t>
          </a:r>
        </a:p>
      </dgm:t>
    </dgm:pt>
    <dgm:pt modelId="{93A7588F-CC6F-4944-AD27-15ECC7A6450F}" type="parTrans" cxnId="{BDF28ECF-990B-4301-9754-90A9046237DC}">
      <dgm:prSet/>
      <dgm:spPr/>
      <dgm:t>
        <a:bodyPr/>
        <a:lstStyle/>
        <a:p>
          <a:endParaRPr lang="en-US"/>
        </a:p>
      </dgm:t>
    </dgm:pt>
    <dgm:pt modelId="{0EDC34C8-6C35-4BB4-A78F-B12124AFFD33}" type="sibTrans" cxnId="{BDF28ECF-990B-4301-9754-90A9046237DC}">
      <dgm:prSet/>
      <dgm:spPr/>
      <dgm:t>
        <a:bodyPr/>
        <a:lstStyle/>
        <a:p>
          <a:endParaRPr lang="en-US" dirty="0"/>
        </a:p>
      </dgm:t>
    </dgm:pt>
    <dgm:pt modelId="{99A8CA76-8B71-43CA-9289-34C5ACAAE785}">
      <dgm:prSet custT="1"/>
      <dgm:spPr/>
      <dgm:t>
        <a:bodyPr/>
        <a:lstStyle/>
        <a:p>
          <a:r>
            <a:rPr lang="en-US" sz="1600" dirty="0"/>
            <a:t>The most explicit corrective opportunity is a sound internal complaint or grievance process.</a:t>
          </a:r>
        </a:p>
      </dgm:t>
    </dgm:pt>
    <dgm:pt modelId="{CCD94F79-12C0-4723-B5FD-61BF2D03ADD2}" type="parTrans" cxnId="{2A29D370-EC0F-40A7-BCCA-622E1A80AB49}">
      <dgm:prSet/>
      <dgm:spPr/>
      <dgm:t>
        <a:bodyPr/>
        <a:lstStyle/>
        <a:p>
          <a:endParaRPr lang="en-US"/>
        </a:p>
      </dgm:t>
    </dgm:pt>
    <dgm:pt modelId="{1372CADB-2FBE-4634-A3DA-97FDC2A99313}" type="sibTrans" cxnId="{2A29D370-EC0F-40A7-BCCA-622E1A80AB49}">
      <dgm:prSet/>
      <dgm:spPr/>
      <dgm:t>
        <a:bodyPr/>
        <a:lstStyle/>
        <a:p>
          <a:endParaRPr lang="en-US" dirty="0"/>
        </a:p>
      </dgm:t>
    </dgm:pt>
    <dgm:pt modelId="{F59C9699-AA65-4639-8EF0-4C0654541DC9}">
      <dgm:prSet custT="1"/>
      <dgm:spPr/>
      <dgm:t>
        <a:bodyPr/>
        <a:lstStyle/>
        <a:p>
          <a:r>
            <a:rPr lang="en-US" sz="1600" dirty="0"/>
            <a:t>That process can follow “chain-of-command,” BUT MUST allow an employee to skip any step that would involve presenting a grievance to the alleged harasser (more below)</a:t>
          </a:r>
        </a:p>
      </dgm:t>
    </dgm:pt>
    <dgm:pt modelId="{EA1A2F29-5D3B-4650-8B8D-BFE0F345F890}" type="parTrans" cxnId="{DADCDBAB-3FD7-4DCD-B40D-DC23C59FCEF9}">
      <dgm:prSet/>
      <dgm:spPr/>
      <dgm:t>
        <a:bodyPr/>
        <a:lstStyle/>
        <a:p>
          <a:endParaRPr lang="en-US"/>
        </a:p>
      </dgm:t>
    </dgm:pt>
    <dgm:pt modelId="{5265AD08-B74F-476C-B1E1-2A92780E18FF}" type="sibTrans" cxnId="{DADCDBAB-3FD7-4DCD-B40D-DC23C59FCEF9}">
      <dgm:prSet/>
      <dgm:spPr/>
      <dgm:t>
        <a:bodyPr/>
        <a:lstStyle/>
        <a:p>
          <a:endParaRPr lang="en-US"/>
        </a:p>
      </dgm:t>
    </dgm:pt>
    <dgm:pt modelId="{C859520D-4AB4-4623-AC6A-E5D5D4254CB1}" type="pres">
      <dgm:prSet presAssocID="{D85D2871-5813-4022-BF94-2DC78934CDE5}" presName="outerComposite" presStyleCnt="0">
        <dgm:presLayoutVars>
          <dgm:chMax val="5"/>
          <dgm:dir/>
          <dgm:resizeHandles val="exact"/>
        </dgm:presLayoutVars>
      </dgm:prSet>
      <dgm:spPr/>
      <dgm:t>
        <a:bodyPr/>
        <a:lstStyle/>
        <a:p>
          <a:endParaRPr lang="en-US"/>
        </a:p>
      </dgm:t>
    </dgm:pt>
    <dgm:pt modelId="{B7B11FE8-A900-4379-A4D0-0DBDDF07F667}" type="pres">
      <dgm:prSet presAssocID="{D85D2871-5813-4022-BF94-2DC78934CDE5}" presName="dummyMaxCanvas" presStyleCnt="0">
        <dgm:presLayoutVars/>
      </dgm:prSet>
      <dgm:spPr/>
    </dgm:pt>
    <dgm:pt modelId="{3F84645F-44C9-41ED-8D7B-D678C7323DA1}" type="pres">
      <dgm:prSet presAssocID="{D85D2871-5813-4022-BF94-2DC78934CDE5}" presName="FiveNodes_1" presStyleLbl="node1" presStyleIdx="0" presStyleCnt="5">
        <dgm:presLayoutVars>
          <dgm:bulletEnabled val="1"/>
        </dgm:presLayoutVars>
      </dgm:prSet>
      <dgm:spPr/>
      <dgm:t>
        <a:bodyPr/>
        <a:lstStyle/>
        <a:p>
          <a:endParaRPr lang="en-US"/>
        </a:p>
      </dgm:t>
    </dgm:pt>
    <dgm:pt modelId="{F7F99912-CCB3-4ADD-8321-F0B8956021AF}" type="pres">
      <dgm:prSet presAssocID="{D85D2871-5813-4022-BF94-2DC78934CDE5}" presName="FiveNodes_2" presStyleLbl="node1" presStyleIdx="1" presStyleCnt="5" custLinFactNeighborX="158" custLinFactNeighborY="-4283">
        <dgm:presLayoutVars>
          <dgm:bulletEnabled val="1"/>
        </dgm:presLayoutVars>
      </dgm:prSet>
      <dgm:spPr/>
      <dgm:t>
        <a:bodyPr/>
        <a:lstStyle/>
        <a:p>
          <a:endParaRPr lang="en-US"/>
        </a:p>
      </dgm:t>
    </dgm:pt>
    <dgm:pt modelId="{BA38DCA7-FBFB-4FBC-A27D-27D7AA8AA829}" type="pres">
      <dgm:prSet presAssocID="{D85D2871-5813-4022-BF94-2DC78934CDE5}" presName="FiveNodes_3" presStyleLbl="node1" presStyleIdx="2" presStyleCnt="5" custLinFactNeighborX="158" custLinFactNeighborY="-2570">
        <dgm:presLayoutVars>
          <dgm:bulletEnabled val="1"/>
        </dgm:presLayoutVars>
      </dgm:prSet>
      <dgm:spPr/>
      <dgm:t>
        <a:bodyPr/>
        <a:lstStyle/>
        <a:p>
          <a:endParaRPr lang="en-US"/>
        </a:p>
      </dgm:t>
    </dgm:pt>
    <dgm:pt modelId="{A9638E2B-1BEE-4618-AA45-E9A5C49CFF16}" type="pres">
      <dgm:prSet presAssocID="{D85D2871-5813-4022-BF94-2DC78934CDE5}" presName="FiveNodes_4" presStyleLbl="node1" presStyleIdx="3" presStyleCnt="5" custLinFactNeighborX="158" custLinFactNeighborY="-5996">
        <dgm:presLayoutVars>
          <dgm:bulletEnabled val="1"/>
        </dgm:presLayoutVars>
      </dgm:prSet>
      <dgm:spPr/>
      <dgm:t>
        <a:bodyPr/>
        <a:lstStyle/>
        <a:p>
          <a:endParaRPr lang="en-US"/>
        </a:p>
      </dgm:t>
    </dgm:pt>
    <dgm:pt modelId="{1EAC9EC1-E8B7-4823-81C2-AE2EE9AC7628}" type="pres">
      <dgm:prSet presAssocID="{D85D2871-5813-4022-BF94-2DC78934CDE5}" presName="FiveNodes_5" presStyleLbl="node1" presStyleIdx="4" presStyleCnt="5" custScaleY="115223" custLinFactNeighborX="473" custLinFactNeighborY="-1833">
        <dgm:presLayoutVars>
          <dgm:bulletEnabled val="1"/>
        </dgm:presLayoutVars>
      </dgm:prSet>
      <dgm:spPr/>
      <dgm:t>
        <a:bodyPr/>
        <a:lstStyle/>
        <a:p>
          <a:endParaRPr lang="en-US"/>
        </a:p>
      </dgm:t>
    </dgm:pt>
    <dgm:pt modelId="{AADCDFA9-68AA-4BE4-9EFF-7CAC42416352}" type="pres">
      <dgm:prSet presAssocID="{D85D2871-5813-4022-BF94-2DC78934CDE5}" presName="FiveConn_1-2" presStyleLbl="fgAccFollowNode1" presStyleIdx="0" presStyleCnt="4">
        <dgm:presLayoutVars>
          <dgm:bulletEnabled val="1"/>
        </dgm:presLayoutVars>
      </dgm:prSet>
      <dgm:spPr/>
      <dgm:t>
        <a:bodyPr/>
        <a:lstStyle/>
        <a:p>
          <a:endParaRPr lang="en-US"/>
        </a:p>
      </dgm:t>
    </dgm:pt>
    <dgm:pt modelId="{A9957DE6-1725-49C4-8709-84C5C8E56B7A}" type="pres">
      <dgm:prSet presAssocID="{D85D2871-5813-4022-BF94-2DC78934CDE5}" presName="FiveConn_2-3" presStyleLbl="fgAccFollowNode1" presStyleIdx="1" presStyleCnt="4">
        <dgm:presLayoutVars>
          <dgm:bulletEnabled val="1"/>
        </dgm:presLayoutVars>
      </dgm:prSet>
      <dgm:spPr/>
      <dgm:t>
        <a:bodyPr/>
        <a:lstStyle/>
        <a:p>
          <a:endParaRPr lang="en-US"/>
        </a:p>
      </dgm:t>
    </dgm:pt>
    <dgm:pt modelId="{48B48895-D984-4B03-AECC-D547DB328405}" type="pres">
      <dgm:prSet presAssocID="{D85D2871-5813-4022-BF94-2DC78934CDE5}" presName="FiveConn_3-4" presStyleLbl="fgAccFollowNode1" presStyleIdx="2" presStyleCnt="4">
        <dgm:presLayoutVars>
          <dgm:bulletEnabled val="1"/>
        </dgm:presLayoutVars>
      </dgm:prSet>
      <dgm:spPr/>
      <dgm:t>
        <a:bodyPr/>
        <a:lstStyle/>
        <a:p>
          <a:endParaRPr lang="en-US"/>
        </a:p>
      </dgm:t>
    </dgm:pt>
    <dgm:pt modelId="{9D94E63A-23EA-48D6-BBA8-E1505A57C425}" type="pres">
      <dgm:prSet presAssocID="{D85D2871-5813-4022-BF94-2DC78934CDE5}" presName="FiveConn_4-5" presStyleLbl="fgAccFollowNode1" presStyleIdx="3" presStyleCnt="4">
        <dgm:presLayoutVars>
          <dgm:bulletEnabled val="1"/>
        </dgm:presLayoutVars>
      </dgm:prSet>
      <dgm:spPr/>
      <dgm:t>
        <a:bodyPr/>
        <a:lstStyle/>
        <a:p>
          <a:endParaRPr lang="en-US"/>
        </a:p>
      </dgm:t>
    </dgm:pt>
    <dgm:pt modelId="{987CE120-DB1D-4452-BE84-034362244EDF}" type="pres">
      <dgm:prSet presAssocID="{D85D2871-5813-4022-BF94-2DC78934CDE5}" presName="FiveNodes_1_text" presStyleLbl="node1" presStyleIdx="4" presStyleCnt="5">
        <dgm:presLayoutVars>
          <dgm:bulletEnabled val="1"/>
        </dgm:presLayoutVars>
      </dgm:prSet>
      <dgm:spPr/>
      <dgm:t>
        <a:bodyPr/>
        <a:lstStyle/>
        <a:p>
          <a:endParaRPr lang="en-US"/>
        </a:p>
      </dgm:t>
    </dgm:pt>
    <dgm:pt modelId="{83A561F1-7A47-45C2-BA10-22C86241584E}" type="pres">
      <dgm:prSet presAssocID="{D85D2871-5813-4022-BF94-2DC78934CDE5}" presName="FiveNodes_2_text" presStyleLbl="node1" presStyleIdx="4" presStyleCnt="5">
        <dgm:presLayoutVars>
          <dgm:bulletEnabled val="1"/>
        </dgm:presLayoutVars>
      </dgm:prSet>
      <dgm:spPr/>
      <dgm:t>
        <a:bodyPr/>
        <a:lstStyle/>
        <a:p>
          <a:endParaRPr lang="en-US"/>
        </a:p>
      </dgm:t>
    </dgm:pt>
    <dgm:pt modelId="{C49320D7-A6A5-4E41-B30D-A35A0D6855F6}" type="pres">
      <dgm:prSet presAssocID="{D85D2871-5813-4022-BF94-2DC78934CDE5}" presName="FiveNodes_3_text" presStyleLbl="node1" presStyleIdx="4" presStyleCnt="5">
        <dgm:presLayoutVars>
          <dgm:bulletEnabled val="1"/>
        </dgm:presLayoutVars>
      </dgm:prSet>
      <dgm:spPr/>
      <dgm:t>
        <a:bodyPr/>
        <a:lstStyle/>
        <a:p>
          <a:endParaRPr lang="en-US"/>
        </a:p>
      </dgm:t>
    </dgm:pt>
    <dgm:pt modelId="{53897314-F3BD-4229-BCDE-A851DFF01129}" type="pres">
      <dgm:prSet presAssocID="{D85D2871-5813-4022-BF94-2DC78934CDE5}" presName="FiveNodes_4_text" presStyleLbl="node1" presStyleIdx="4" presStyleCnt="5">
        <dgm:presLayoutVars>
          <dgm:bulletEnabled val="1"/>
        </dgm:presLayoutVars>
      </dgm:prSet>
      <dgm:spPr/>
      <dgm:t>
        <a:bodyPr/>
        <a:lstStyle/>
        <a:p>
          <a:endParaRPr lang="en-US"/>
        </a:p>
      </dgm:t>
    </dgm:pt>
    <dgm:pt modelId="{4F37B80D-F26F-48A4-9956-D7572AF84F45}" type="pres">
      <dgm:prSet presAssocID="{D85D2871-5813-4022-BF94-2DC78934CDE5}" presName="FiveNodes_5_text" presStyleLbl="node1" presStyleIdx="4" presStyleCnt="5">
        <dgm:presLayoutVars>
          <dgm:bulletEnabled val="1"/>
        </dgm:presLayoutVars>
      </dgm:prSet>
      <dgm:spPr/>
      <dgm:t>
        <a:bodyPr/>
        <a:lstStyle/>
        <a:p>
          <a:endParaRPr lang="en-US"/>
        </a:p>
      </dgm:t>
    </dgm:pt>
  </dgm:ptLst>
  <dgm:cxnLst>
    <dgm:cxn modelId="{1CDE6ECB-5BA1-412B-9A8B-914ADF6FB8F6}" type="presOf" srcId="{99A8CA76-8B71-43CA-9289-34C5ACAAE785}" destId="{53897314-F3BD-4229-BCDE-A851DFF01129}" srcOrd="1" destOrd="0" presId="urn:microsoft.com/office/officeart/2005/8/layout/vProcess5"/>
    <dgm:cxn modelId="{434B0A58-2AF8-4CC9-B238-C0B9067624F6}" type="presOf" srcId="{A6B44C58-9326-45A0-B5AD-DD144EE7F64E}" destId="{83A561F1-7A47-45C2-BA10-22C86241584E}" srcOrd="1" destOrd="0" presId="urn:microsoft.com/office/officeart/2005/8/layout/vProcess5"/>
    <dgm:cxn modelId="{95DD0719-4EFD-4211-B1D6-D2922D5CAD9E}" type="presOf" srcId="{99A8CA76-8B71-43CA-9289-34C5ACAAE785}" destId="{A9638E2B-1BEE-4618-AA45-E9A5C49CFF16}" srcOrd="0" destOrd="0" presId="urn:microsoft.com/office/officeart/2005/8/layout/vProcess5"/>
    <dgm:cxn modelId="{6D6D1E48-6BEF-4FE8-9108-7219BC2D7727}" type="presOf" srcId="{D85D2871-5813-4022-BF94-2DC78934CDE5}" destId="{C859520D-4AB4-4623-AC6A-E5D5D4254CB1}" srcOrd="0" destOrd="0" presId="urn:microsoft.com/office/officeart/2005/8/layout/vProcess5"/>
    <dgm:cxn modelId="{3D04C590-B80C-4CFE-9CE4-14C804854F81}" type="presOf" srcId="{A6B44C58-9326-45A0-B5AD-DD144EE7F64E}" destId="{F7F99912-CCB3-4ADD-8321-F0B8956021AF}" srcOrd="0" destOrd="0" presId="urn:microsoft.com/office/officeart/2005/8/layout/vProcess5"/>
    <dgm:cxn modelId="{4FD054EF-9831-4938-80A7-29E5A404E4E0}" type="presOf" srcId="{1372CADB-2FBE-4634-A3DA-97FDC2A99313}" destId="{9D94E63A-23EA-48D6-BBA8-E1505A57C425}" srcOrd="0" destOrd="0" presId="urn:microsoft.com/office/officeart/2005/8/layout/vProcess5"/>
    <dgm:cxn modelId="{EA85057D-CB24-4725-B6D2-4912D4810568}" type="presOf" srcId="{58B16C07-B4E3-4669-A6AB-F7CE12156BB9}" destId="{987CE120-DB1D-4452-BE84-034362244EDF}" srcOrd="1" destOrd="0" presId="urn:microsoft.com/office/officeart/2005/8/layout/vProcess5"/>
    <dgm:cxn modelId="{E89D5124-CF0C-41E3-9DBB-22568D152CE8}" type="presOf" srcId="{24DA0A14-A8BE-4062-AF7A-145635AA0340}" destId="{BA38DCA7-FBFB-4FBC-A27D-27D7AA8AA829}" srcOrd="0" destOrd="0" presId="urn:microsoft.com/office/officeart/2005/8/layout/vProcess5"/>
    <dgm:cxn modelId="{067D3163-2214-4289-9178-56B5D96845BF}" type="presOf" srcId="{0EDC34C8-6C35-4BB4-A78F-B12124AFFD33}" destId="{48B48895-D984-4B03-AECC-D547DB328405}" srcOrd="0" destOrd="0" presId="urn:microsoft.com/office/officeart/2005/8/layout/vProcess5"/>
    <dgm:cxn modelId="{0FEC07CB-19E7-46E0-A81D-098E60104372}" type="presOf" srcId="{F59C9699-AA65-4639-8EF0-4C0654541DC9}" destId="{1EAC9EC1-E8B7-4823-81C2-AE2EE9AC7628}" srcOrd="0" destOrd="0" presId="urn:microsoft.com/office/officeart/2005/8/layout/vProcess5"/>
    <dgm:cxn modelId="{BDF28ECF-990B-4301-9754-90A9046237DC}" srcId="{D85D2871-5813-4022-BF94-2DC78934CDE5}" destId="{24DA0A14-A8BE-4062-AF7A-145635AA0340}" srcOrd="2" destOrd="0" parTransId="{93A7588F-CC6F-4944-AD27-15ECC7A6450F}" sibTransId="{0EDC34C8-6C35-4BB4-A78F-B12124AFFD33}"/>
    <dgm:cxn modelId="{963458F7-58FF-4D7C-8F38-4C1A827F5AB1}" type="presOf" srcId="{B2D77CB3-FA64-4822-AB08-7B3600CBF713}" destId="{AADCDFA9-68AA-4BE4-9EFF-7CAC42416352}" srcOrd="0" destOrd="0" presId="urn:microsoft.com/office/officeart/2005/8/layout/vProcess5"/>
    <dgm:cxn modelId="{582865FF-A72B-4C11-86F1-FA50A148FDA2}" type="presOf" srcId="{F59C9699-AA65-4639-8EF0-4C0654541DC9}" destId="{4F37B80D-F26F-48A4-9956-D7572AF84F45}" srcOrd="1" destOrd="0" presId="urn:microsoft.com/office/officeart/2005/8/layout/vProcess5"/>
    <dgm:cxn modelId="{05AC2A6D-10C8-476D-BFB6-607F44CD9D33}" srcId="{D85D2871-5813-4022-BF94-2DC78934CDE5}" destId="{A6B44C58-9326-45A0-B5AD-DD144EE7F64E}" srcOrd="1" destOrd="0" parTransId="{C351D358-E7AA-4B34-846F-A27B8922CD8B}" sibTransId="{E47CD47A-795E-47CB-B63D-90A1E953485D}"/>
    <dgm:cxn modelId="{DADCDBAB-3FD7-4DCD-B40D-DC23C59FCEF9}" srcId="{D85D2871-5813-4022-BF94-2DC78934CDE5}" destId="{F59C9699-AA65-4639-8EF0-4C0654541DC9}" srcOrd="4" destOrd="0" parTransId="{EA1A2F29-5D3B-4650-8B8D-BFE0F345F890}" sibTransId="{5265AD08-B74F-476C-B1E1-2A92780E18FF}"/>
    <dgm:cxn modelId="{F242BB8F-7C76-4543-AD49-891D97C72351}" type="presOf" srcId="{58B16C07-B4E3-4669-A6AB-F7CE12156BB9}" destId="{3F84645F-44C9-41ED-8D7B-D678C7323DA1}" srcOrd="0" destOrd="0" presId="urn:microsoft.com/office/officeart/2005/8/layout/vProcess5"/>
    <dgm:cxn modelId="{D065D1F9-780B-497F-901F-D113D26C5F0D}" type="presOf" srcId="{24DA0A14-A8BE-4062-AF7A-145635AA0340}" destId="{C49320D7-A6A5-4E41-B30D-A35A0D6855F6}" srcOrd="1" destOrd="0" presId="urn:microsoft.com/office/officeart/2005/8/layout/vProcess5"/>
    <dgm:cxn modelId="{2A29D370-EC0F-40A7-BCCA-622E1A80AB49}" srcId="{D85D2871-5813-4022-BF94-2DC78934CDE5}" destId="{99A8CA76-8B71-43CA-9289-34C5ACAAE785}" srcOrd="3" destOrd="0" parTransId="{CCD94F79-12C0-4723-B5FD-61BF2D03ADD2}" sibTransId="{1372CADB-2FBE-4634-A3DA-97FDC2A99313}"/>
    <dgm:cxn modelId="{777B72A5-B74F-462D-BF3B-800D660516D5}" srcId="{D85D2871-5813-4022-BF94-2DC78934CDE5}" destId="{58B16C07-B4E3-4669-A6AB-F7CE12156BB9}" srcOrd="0" destOrd="0" parTransId="{0F5BF4DC-F02E-4BB7-965A-B0A9E3EC0E22}" sibTransId="{B2D77CB3-FA64-4822-AB08-7B3600CBF713}"/>
    <dgm:cxn modelId="{E5F28662-368D-4B12-A3A9-6225610DAC14}" type="presOf" srcId="{E47CD47A-795E-47CB-B63D-90A1E953485D}" destId="{A9957DE6-1725-49C4-8709-84C5C8E56B7A}" srcOrd="0" destOrd="0" presId="urn:microsoft.com/office/officeart/2005/8/layout/vProcess5"/>
    <dgm:cxn modelId="{F7BF4241-5570-4D9B-914A-A6997C73CA69}" type="presParOf" srcId="{C859520D-4AB4-4623-AC6A-E5D5D4254CB1}" destId="{B7B11FE8-A900-4379-A4D0-0DBDDF07F667}" srcOrd="0" destOrd="0" presId="urn:microsoft.com/office/officeart/2005/8/layout/vProcess5"/>
    <dgm:cxn modelId="{BC8316EB-C63A-4033-926B-87FEE7019FEC}" type="presParOf" srcId="{C859520D-4AB4-4623-AC6A-E5D5D4254CB1}" destId="{3F84645F-44C9-41ED-8D7B-D678C7323DA1}" srcOrd="1" destOrd="0" presId="urn:microsoft.com/office/officeart/2005/8/layout/vProcess5"/>
    <dgm:cxn modelId="{11D5A049-3559-47CB-8B92-C01575A48478}" type="presParOf" srcId="{C859520D-4AB4-4623-AC6A-E5D5D4254CB1}" destId="{F7F99912-CCB3-4ADD-8321-F0B8956021AF}" srcOrd="2" destOrd="0" presId="urn:microsoft.com/office/officeart/2005/8/layout/vProcess5"/>
    <dgm:cxn modelId="{136CA5C6-FCE9-4947-81E2-10F96977CB2C}" type="presParOf" srcId="{C859520D-4AB4-4623-AC6A-E5D5D4254CB1}" destId="{BA38DCA7-FBFB-4FBC-A27D-27D7AA8AA829}" srcOrd="3" destOrd="0" presId="urn:microsoft.com/office/officeart/2005/8/layout/vProcess5"/>
    <dgm:cxn modelId="{2C63DB24-B6CB-45A7-9558-A81DD9AF0E6C}" type="presParOf" srcId="{C859520D-4AB4-4623-AC6A-E5D5D4254CB1}" destId="{A9638E2B-1BEE-4618-AA45-E9A5C49CFF16}" srcOrd="4" destOrd="0" presId="urn:microsoft.com/office/officeart/2005/8/layout/vProcess5"/>
    <dgm:cxn modelId="{1D1299FC-FCAA-4582-8058-E0304EFCD236}" type="presParOf" srcId="{C859520D-4AB4-4623-AC6A-E5D5D4254CB1}" destId="{1EAC9EC1-E8B7-4823-81C2-AE2EE9AC7628}" srcOrd="5" destOrd="0" presId="urn:microsoft.com/office/officeart/2005/8/layout/vProcess5"/>
    <dgm:cxn modelId="{F0FEB61F-1B74-42F3-A904-0123E18AC23C}" type="presParOf" srcId="{C859520D-4AB4-4623-AC6A-E5D5D4254CB1}" destId="{AADCDFA9-68AA-4BE4-9EFF-7CAC42416352}" srcOrd="6" destOrd="0" presId="urn:microsoft.com/office/officeart/2005/8/layout/vProcess5"/>
    <dgm:cxn modelId="{A05AAC42-A007-4656-BE5F-6BDF908C5B3F}" type="presParOf" srcId="{C859520D-4AB4-4623-AC6A-E5D5D4254CB1}" destId="{A9957DE6-1725-49C4-8709-84C5C8E56B7A}" srcOrd="7" destOrd="0" presId="urn:microsoft.com/office/officeart/2005/8/layout/vProcess5"/>
    <dgm:cxn modelId="{4E4A5139-04BF-4CC2-BB6B-1F2A716BAE4D}" type="presParOf" srcId="{C859520D-4AB4-4623-AC6A-E5D5D4254CB1}" destId="{48B48895-D984-4B03-AECC-D547DB328405}" srcOrd="8" destOrd="0" presId="urn:microsoft.com/office/officeart/2005/8/layout/vProcess5"/>
    <dgm:cxn modelId="{2AAC8EC3-BAB0-48B0-B535-6D79FCA3BD3A}" type="presParOf" srcId="{C859520D-4AB4-4623-AC6A-E5D5D4254CB1}" destId="{9D94E63A-23EA-48D6-BBA8-E1505A57C425}" srcOrd="9" destOrd="0" presId="urn:microsoft.com/office/officeart/2005/8/layout/vProcess5"/>
    <dgm:cxn modelId="{F5D999A4-B875-4D6E-B254-6F23A17C107C}" type="presParOf" srcId="{C859520D-4AB4-4623-AC6A-E5D5D4254CB1}" destId="{987CE120-DB1D-4452-BE84-034362244EDF}" srcOrd="10" destOrd="0" presId="urn:microsoft.com/office/officeart/2005/8/layout/vProcess5"/>
    <dgm:cxn modelId="{4DA8E099-C4E5-4AFB-9D0E-645FA5E27D64}" type="presParOf" srcId="{C859520D-4AB4-4623-AC6A-E5D5D4254CB1}" destId="{83A561F1-7A47-45C2-BA10-22C86241584E}" srcOrd="11" destOrd="0" presId="urn:microsoft.com/office/officeart/2005/8/layout/vProcess5"/>
    <dgm:cxn modelId="{20A1937C-3240-4A8B-B8C9-44DA7851C28B}" type="presParOf" srcId="{C859520D-4AB4-4623-AC6A-E5D5D4254CB1}" destId="{C49320D7-A6A5-4E41-B30D-A35A0D6855F6}" srcOrd="12" destOrd="0" presId="urn:microsoft.com/office/officeart/2005/8/layout/vProcess5"/>
    <dgm:cxn modelId="{51B1A8A1-F209-4EFE-9305-7CDD6B9BA72D}" type="presParOf" srcId="{C859520D-4AB4-4623-AC6A-E5D5D4254CB1}" destId="{53897314-F3BD-4229-BCDE-A851DFF01129}" srcOrd="13" destOrd="0" presId="urn:microsoft.com/office/officeart/2005/8/layout/vProcess5"/>
    <dgm:cxn modelId="{E8149AE3-4FA2-47B8-B946-F1206EADC1FD}" type="presParOf" srcId="{C859520D-4AB4-4623-AC6A-E5D5D4254CB1}" destId="{4F37B80D-F26F-48A4-9956-D7572AF84F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B00F44-DCB0-42F6-B2A3-DD401ABB89FD}"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23361507-0D2E-4276-9190-4F91ED97D11D}">
      <dgm:prSet custT="1"/>
      <dgm:spPr/>
      <dgm:t>
        <a:bodyPr/>
        <a:lstStyle/>
        <a:p>
          <a:r>
            <a:rPr lang="en-US" sz="1400" dirty="0"/>
            <a:t>The School has Title IX coordinators who will be specially trained and designated to receive and process Title IX complaints (more below).</a:t>
          </a:r>
        </a:p>
      </dgm:t>
    </dgm:pt>
    <dgm:pt modelId="{766FD4A2-88B9-4822-97CF-499B5EF40BB3}" type="parTrans" cxnId="{12A19B57-20DF-4A72-8CCB-89166DE044C1}">
      <dgm:prSet/>
      <dgm:spPr/>
      <dgm:t>
        <a:bodyPr/>
        <a:lstStyle/>
        <a:p>
          <a:endParaRPr lang="en-US"/>
        </a:p>
      </dgm:t>
    </dgm:pt>
    <dgm:pt modelId="{3342C7C0-EB2B-49D0-9358-C40CE4A85637}" type="sibTrans" cxnId="{12A19B57-20DF-4A72-8CCB-89166DE044C1}">
      <dgm:prSet phldrT="1" phldr="0"/>
      <dgm:spPr/>
      <dgm:t>
        <a:bodyPr/>
        <a:lstStyle/>
        <a:p>
          <a:r>
            <a:rPr lang="en-US"/>
            <a:t>1</a:t>
          </a:r>
        </a:p>
      </dgm:t>
    </dgm:pt>
    <dgm:pt modelId="{A8B8941F-68C8-4434-8D70-27AB95C00020}">
      <dgm:prSet custT="1"/>
      <dgm:spPr/>
      <dgm:t>
        <a:bodyPr/>
        <a:lstStyle/>
        <a:p>
          <a:r>
            <a:rPr lang="en-US" sz="1400" dirty="0"/>
            <a:t>It is critical that coordinators receive notice </a:t>
          </a:r>
          <a:r>
            <a:rPr lang="en-US" sz="1400" b="1" dirty="0"/>
            <a:t>from any employee who is aware of sexual harassment.  </a:t>
          </a:r>
          <a:r>
            <a:rPr lang="en-US" sz="1400" b="0" dirty="0"/>
            <a:t>School responsibility can exist based on what “should” have been known..</a:t>
          </a:r>
          <a:endParaRPr lang="en-US" sz="1400" dirty="0"/>
        </a:p>
      </dgm:t>
    </dgm:pt>
    <dgm:pt modelId="{12D10760-4FC0-42C2-BA97-0018E69C2067}" type="parTrans" cxnId="{A223185C-4C95-4815-A43E-AFE7C9DC5619}">
      <dgm:prSet/>
      <dgm:spPr/>
      <dgm:t>
        <a:bodyPr/>
        <a:lstStyle/>
        <a:p>
          <a:endParaRPr lang="en-US"/>
        </a:p>
      </dgm:t>
    </dgm:pt>
    <dgm:pt modelId="{65FD96A7-9AE6-4A96-98CF-053B414A47D2}" type="sibTrans" cxnId="{A223185C-4C95-4815-A43E-AFE7C9DC5619}">
      <dgm:prSet phldrT="2" phldr="0"/>
      <dgm:spPr/>
      <dgm:t>
        <a:bodyPr/>
        <a:lstStyle/>
        <a:p>
          <a:r>
            <a:rPr lang="en-US"/>
            <a:t>2</a:t>
          </a:r>
        </a:p>
      </dgm:t>
    </dgm:pt>
    <dgm:pt modelId="{5F5AA1FB-95EA-4EC3-827F-EE2266281AE2}">
      <dgm:prSet custT="1"/>
      <dgm:spPr/>
      <dgm:t>
        <a:bodyPr/>
        <a:lstStyle/>
        <a:p>
          <a:r>
            <a:rPr lang="en-US" sz="1400" dirty="0"/>
            <a:t>Without notice to officials in the school who have direct responsibility for addressing these issues, harassment may continue and fester as a part of school culture.</a:t>
          </a:r>
        </a:p>
      </dgm:t>
    </dgm:pt>
    <dgm:pt modelId="{AA76A50C-8ACE-4ED8-B7B4-0B77EEA6FE61}" type="parTrans" cxnId="{A50F9060-497C-413E-89C6-348E3368EF94}">
      <dgm:prSet/>
      <dgm:spPr/>
      <dgm:t>
        <a:bodyPr/>
        <a:lstStyle/>
        <a:p>
          <a:endParaRPr lang="en-US"/>
        </a:p>
      </dgm:t>
    </dgm:pt>
    <dgm:pt modelId="{007416AF-18D3-4754-9C04-A3D29729F10A}" type="sibTrans" cxnId="{A50F9060-497C-413E-89C6-348E3368EF94}">
      <dgm:prSet phldrT="3" phldr="0"/>
      <dgm:spPr/>
      <dgm:t>
        <a:bodyPr/>
        <a:lstStyle/>
        <a:p>
          <a:r>
            <a:rPr lang="en-US"/>
            <a:t>3</a:t>
          </a:r>
        </a:p>
      </dgm:t>
    </dgm:pt>
    <dgm:pt modelId="{6620D209-E02A-4533-A7C4-C46454B36B4C}">
      <dgm:prSet custT="1"/>
      <dgm:spPr/>
      <dgm:t>
        <a:bodyPr/>
        <a:lstStyle/>
        <a:p>
          <a:r>
            <a:rPr lang="en-US" sz="1450" dirty="0"/>
            <a:t>Thus, all staff are expected to report known or suspected sexual harassment to proper school officials, including the Title IX coordinator.</a:t>
          </a:r>
        </a:p>
      </dgm:t>
    </dgm:pt>
    <dgm:pt modelId="{963FE725-B19A-4444-9573-02FCC893F512}" type="parTrans" cxnId="{3BBCD152-AA89-4969-A6AE-FC14B2962B4A}">
      <dgm:prSet/>
      <dgm:spPr/>
      <dgm:t>
        <a:bodyPr/>
        <a:lstStyle/>
        <a:p>
          <a:endParaRPr lang="en-US"/>
        </a:p>
      </dgm:t>
    </dgm:pt>
    <dgm:pt modelId="{98B9364B-0ADD-4E4F-8F7C-5206BC02E17D}" type="sibTrans" cxnId="{3BBCD152-AA89-4969-A6AE-FC14B2962B4A}">
      <dgm:prSet phldrT="4" phldr="0"/>
      <dgm:spPr/>
      <dgm:t>
        <a:bodyPr/>
        <a:lstStyle/>
        <a:p>
          <a:r>
            <a:rPr lang="en-US"/>
            <a:t>4</a:t>
          </a:r>
        </a:p>
      </dgm:t>
    </dgm:pt>
    <dgm:pt modelId="{E26313C2-95EF-4660-B4A6-E8682F13826C}" type="pres">
      <dgm:prSet presAssocID="{1AB00F44-DCB0-42F6-B2A3-DD401ABB89FD}" presName="linearFlow" presStyleCnt="0">
        <dgm:presLayoutVars>
          <dgm:dir/>
          <dgm:animLvl val="lvl"/>
          <dgm:resizeHandles val="exact"/>
        </dgm:presLayoutVars>
      </dgm:prSet>
      <dgm:spPr/>
      <dgm:t>
        <a:bodyPr/>
        <a:lstStyle/>
        <a:p>
          <a:endParaRPr lang="en-US"/>
        </a:p>
      </dgm:t>
    </dgm:pt>
    <dgm:pt modelId="{2766E75E-BFAC-49E0-8514-D1F136509650}" type="pres">
      <dgm:prSet presAssocID="{23361507-0D2E-4276-9190-4F91ED97D11D}" presName="compositeNode" presStyleCnt="0"/>
      <dgm:spPr/>
    </dgm:pt>
    <dgm:pt modelId="{E1B4D7A3-654B-4705-B1FD-468B9F0FE7BC}" type="pres">
      <dgm:prSet presAssocID="{23361507-0D2E-4276-9190-4F91ED97D11D}" presName="parTx" presStyleLbl="node1" presStyleIdx="0" presStyleCnt="0">
        <dgm:presLayoutVars>
          <dgm:chMax val="0"/>
          <dgm:chPref val="0"/>
          <dgm:bulletEnabled val="1"/>
        </dgm:presLayoutVars>
      </dgm:prSet>
      <dgm:spPr/>
    </dgm:pt>
    <dgm:pt modelId="{2939B5A0-0267-4CE0-A5F8-6481623FEA96}" type="pres">
      <dgm:prSet presAssocID="{23361507-0D2E-4276-9190-4F91ED97D11D}" presName="parSh" presStyleCnt="0"/>
      <dgm:spPr/>
    </dgm:pt>
    <dgm:pt modelId="{D6144E32-E369-4570-99F6-28CF7C2CA6B6}" type="pres">
      <dgm:prSet presAssocID="{23361507-0D2E-4276-9190-4F91ED97D11D}" presName="lineNode" presStyleLbl="alignAccFollowNode1" presStyleIdx="0" presStyleCnt="12"/>
      <dgm:spPr/>
    </dgm:pt>
    <dgm:pt modelId="{B1447393-4D85-469F-A706-740215B6556E}" type="pres">
      <dgm:prSet presAssocID="{23361507-0D2E-4276-9190-4F91ED97D11D}" presName="lineArrowNode" presStyleLbl="alignAccFollowNode1" presStyleIdx="1" presStyleCnt="12"/>
      <dgm:spPr/>
    </dgm:pt>
    <dgm:pt modelId="{BD72C73D-5BC7-4356-BB5E-E60BC19FC996}" type="pres">
      <dgm:prSet presAssocID="{3342C7C0-EB2B-49D0-9358-C40CE4A85637}" presName="sibTransNodeCircle" presStyleLbl="alignNode1" presStyleIdx="0" presStyleCnt="4">
        <dgm:presLayoutVars>
          <dgm:chMax val="0"/>
          <dgm:bulletEnabled/>
        </dgm:presLayoutVars>
      </dgm:prSet>
      <dgm:spPr/>
      <dgm:t>
        <a:bodyPr/>
        <a:lstStyle/>
        <a:p>
          <a:endParaRPr lang="en-US"/>
        </a:p>
      </dgm:t>
    </dgm:pt>
    <dgm:pt modelId="{8670DD5F-4727-43B0-8675-B9D85B47319A}" type="pres">
      <dgm:prSet presAssocID="{3342C7C0-EB2B-49D0-9358-C40CE4A85637}" presName="spacerBetweenCircleAndCallout" presStyleCnt="0">
        <dgm:presLayoutVars/>
      </dgm:prSet>
      <dgm:spPr/>
    </dgm:pt>
    <dgm:pt modelId="{BEEC6B79-488E-49B2-B629-A4199A1F8FD1}" type="pres">
      <dgm:prSet presAssocID="{23361507-0D2E-4276-9190-4F91ED97D11D}" presName="nodeText" presStyleLbl="alignAccFollowNode1" presStyleIdx="2" presStyleCnt="12">
        <dgm:presLayoutVars>
          <dgm:bulletEnabled val="1"/>
        </dgm:presLayoutVars>
      </dgm:prSet>
      <dgm:spPr/>
      <dgm:t>
        <a:bodyPr/>
        <a:lstStyle/>
        <a:p>
          <a:endParaRPr lang="en-US"/>
        </a:p>
      </dgm:t>
    </dgm:pt>
    <dgm:pt modelId="{9B3BA078-65FA-44F6-BFE9-0B0EF5C10705}" type="pres">
      <dgm:prSet presAssocID="{3342C7C0-EB2B-49D0-9358-C40CE4A85637}" presName="sibTransComposite" presStyleCnt="0"/>
      <dgm:spPr/>
    </dgm:pt>
    <dgm:pt modelId="{ED7982BA-3BF7-4051-BB6C-3AA541FC3741}" type="pres">
      <dgm:prSet presAssocID="{A8B8941F-68C8-4434-8D70-27AB95C00020}" presName="compositeNode" presStyleCnt="0"/>
      <dgm:spPr/>
    </dgm:pt>
    <dgm:pt modelId="{23EE378C-29FD-4BDC-BE3C-EDB2D02F295E}" type="pres">
      <dgm:prSet presAssocID="{A8B8941F-68C8-4434-8D70-27AB95C00020}" presName="parTx" presStyleLbl="node1" presStyleIdx="0" presStyleCnt="0">
        <dgm:presLayoutVars>
          <dgm:chMax val="0"/>
          <dgm:chPref val="0"/>
          <dgm:bulletEnabled val="1"/>
        </dgm:presLayoutVars>
      </dgm:prSet>
      <dgm:spPr/>
    </dgm:pt>
    <dgm:pt modelId="{38DF29A7-7115-4B8F-9827-C9640115E803}" type="pres">
      <dgm:prSet presAssocID="{A8B8941F-68C8-4434-8D70-27AB95C00020}" presName="parSh" presStyleCnt="0"/>
      <dgm:spPr/>
    </dgm:pt>
    <dgm:pt modelId="{3ED15C04-9C52-4E4F-A34E-934E1F172825}" type="pres">
      <dgm:prSet presAssocID="{A8B8941F-68C8-4434-8D70-27AB95C00020}" presName="lineNode" presStyleLbl="alignAccFollowNode1" presStyleIdx="3" presStyleCnt="12"/>
      <dgm:spPr/>
    </dgm:pt>
    <dgm:pt modelId="{3869FC69-86DB-4C42-BD8F-047F21A59EA9}" type="pres">
      <dgm:prSet presAssocID="{A8B8941F-68C8-4434-8D70-27AB95C00020}" presName="lineArrowNode" presStyleLbl="alignAccFollowNode1" presStyleIdx="4" presStyleCnt="12"/>
      <dgm:spPr/>
    </dgm:pt>
    <dgm:pt modelId="{6B2398AD-1BAF-4B42-B15E-5525DF5FAB36}" type="pres">
      <dgm:prSet presAssocID="{65FD96A7-9AE6-4A96-98CF-053B414A47D2}" presName="sibTransNodeCircle" presStyleLbl="alignNode1" presStyleIdx="1" presStyleCnt="4" custLinFactNeighborX="-17529" custLinFactNeighborY="-2638">
        <dgm:presLayoutVars>
          <dgm:chMax val="0"/>
          <dgm:bulletEnabled/>
        </dgm:presLayoutVars>
      </dgm:prSet>
      <dgm:spPr/>
      <dgm:t>
        <a:bodyPr/>
        <a:lstStyle/>
        <a:p>
          <a:endParaRPr lang="en-US"/>
        </a:p>
      </dgm:t>
    </dgm:pt>
    <dgm:pt modelId="{9A0D5D5B-DCCB-4E4F-A009-3B4D8A985291}" type="pres">
      <dgm:prSet presAssocID="{65FD96A7-9AE6-4A96-98CF-053B414A47D2}" presName="spacerBetweenCircleAndCallout" presStyleCnt="0">
        <dgm:presLayoutVars/>
      </dgm:prSet>
      <dgm:spPr/>
    </dgm:pt>
    <dgm:pt modelId="{E9E73438-EB23-4A31-AF14-27A058D5DBB6}" type="pres">
      <dgm:prSet presAssocID="{A8B8941F-68C8-4434-8D70-27AB95C00020}" presName="nodeText" presStyleLbl="alignAccFollowNode1" presStyleIdx="5" presStyleCnt="12" custScaleX="127032" custLinFactNeighborX="-7296" custLinFactNeighborY="-594">
        <dgm:presLayoutVars>
          <dgm:bulletEnabled val="1"/>
        </dgm:presLayoutVars>
      </dgm:prSet>
      <dgm:spPr/>
      <dgm:t>
        <a:bodyPr/>
        <a:lstStyle/>
        <a:p>
          <a:endParaRPr lang="en-US"/>
        </a:p>
      </dgm:t>
    </dgm:pt>
    <dgm:pt modelId="{282B9844-CCE1-415B-B4BF-043EE9501AE9}" type="pres">
      <dgm:prSet presAssocID="{65FD96A7-9AE6-4A96-98CF-053B414A47D2}" presName="sibTransComposite" presStyleCnt="0"/>
      <dgm:spPr/>
    </dgm:pt>
    <dgm:pt modelId="{A59C46DE-7197-4B7B-87CC-59CFFAE84E75}" type="pres">
      <dgm:prSet presAssocID="{5F5AA1FB-95EA-4EC3-827F-EE2266281AE2}" presName="compositeNode" presStyleCnt="0"/>
      <dgm:spPr/>
    </dgm:pt>
    <dgm:pt modelId="{254D9980-0FFF-468F-AADE-AF98CB12A9AC}" type="pres">
      <dgm:prSet presAssocID="{5F5AA1FB-95EA-4EC3-827F-EE2266281AE2}" presName="parTx" presStyleLbl="node1" presStyleIdx="0" presStyleCnt="0">
        <dgm:presLayoutVars>
          <dgm:chMax val="0"/>
          <dgm:chPref val="0"/>
          <dgm:bulletEnabled val="1"/>
        </dgm:presLayoutVars>
      </dgm:prSet>
      <dgm:spPr/>
    </dgm:pt>
    <dgm:pt modelId="{CBDB71CE-6AD0-439E-B2FA-D174C4821E7F}" type="pres">
      <dgm:prSet presAssocID="{5F5AA1FB-95EA-4EC3-827F-EE2266281AE2}" presName="parSh" presStyleCnt="0"/>
      <dgm:spPr/>
    </dgm:pt>
    <dgm:pt modelId="{C39EFDB7-A9BD-443B-8316-CD51C2F15730}" type="pres">
      <dgm:prSet presAssocID="{5F5AA1FB-95EA-4EC3-827F-EE2266281AE2}" presName="lineNode" presStyleLbl="alignAccFollowNode1" presStyleIdx="6" presStyleCnt="12"/>
      <dgm:spPr/>
    </dgm:pt>
    <dgm:pt modelId="{C1EA43E2-A287-4690-B743-6CB347EE053F}" type="pres">
      <dgm:prSet presAssocID="{5F5AA1FB-95EA-4EC3-827F-EE2266281AE2}" presName="lineArrowNode" presStyleLbl="alignAccFollowNode1" presStyleIdx="7" presStyleCnt="12"/>
      <dgm:spPr/>
    </dgm:pt>
    <dgm:pt modelId="{3102A5AD-4C21-4A26-B3E1-EFDA38146C01}" type="pres">
      <dgm:prSet presAssocID="{007416AF-18D3-4754-9C04-A3D29729F10A}" presName="sibTransNodeCircle" presStyleLbl="alignNode1" presStyleIdx="2" presStyleCnt="4">
        <dgm:presLayoutVars>
          <dgm:chMax val="0"/>
          <dgm:bulletEnabled/>
        </dgm:presLayoutVars>
      </dgm:prSet>
      <dgm:spPr/>
      <dgm:t>
        <a:bodyPr/>
        <a:lstStyle/>
        <a:p>
          <a:endParaRPr lang="en-US"/>
        </a:p>
      </dgm:t>
    </dgm:pt>
    <dgm:pt modelId="{42B29869-EEAC-4D95-B27F-9269927DCEBC}" type="pres">
      <dgm:prSet presAssocID="{007416AF-18D3-4754-9C04-A3D29729F10A}" presName="spacerBetweenCircleAndCallout" presStyleCnt="0">
        <dgm:presLayoutVars/>
      </dgm:prSet>
      <dgm:spPr/>
    </dgm:pt>
    <dgm:pt modelId="{EF53B0E1-A801-420E-8053-9E82862321EB}" type="pres">
      <dgm:prSet presAssocID="{5F5AA1FB-95EA-4EC3-827F-EE2266281AE2}" presName="nodeText" presStyleLbl="alignAccFollowNode1" presStyleIdx="8" presStyleCnt="12" custScaleX="115074">
        <dgm:presLayoutVars>
          <dgm:bulletEnabled val="1"/>
        </dgm:presLayoutVars>
      </dgm:prSet>
      <dgm:spPr/>
      <dgm:t>
        <a:bodyPr/>
        <a:lstStyle/>
        <a:p>
          <a:endParaRPr lang="en-US"/>
        </a:p>
      </dgm:t>
    </dgm:pt>
    <dgm:pt modelId="{895372D7-954E-4FE7-A33B-73766A31C56E}" type="pres">
      <dgm:prSet presAssocID="{007416AF-18D3-4754-9C04-A3D29729F10A}" presName="sibTransComposite" presStyleCnt="0"/>
      <dgm:spPr/>
    </dgm:pt>
    <dgm:pt modelId="{7092C8BC-B7F1-46FB-A088-9ADA6E4439E1}" type="pres">
      <dgm:prSet presAssocID="{6620D209-E02A-4533-A7C4-C46454B36B4C}" presName="compositeNode" presStyleCnt="0"/>
      <dgm:spPr/>
    </dgm:pt>
    <dgm:pt modelId="{748AE31C-2BEA-41B1-8F8B-F6F57FD042BA}" type="pres">
      <dgm:prSet presAssocID="{6620D209-E02A-4533-A7C4-C46454B36B4C}" presName="parTx" presStyleLbl="node1" presStyleIdx="0" presStyleCnt="0">
        <dgm:presLayoutVars>
          <dgm:chMax val="0"/>
          <dgm:chPref val="0"/>
          <dgm:bulletEnabled val="1"/>
        </dgm:presLayoutVars>
      </dgm:prSet>
      <dgm:spPr/>
    </dgm:pt>
    <dgm:pt modelId="{D59D4BA3-4860-4F98-AB21-7E7E879C037E}" type="pres">
      <dgm:prSet presAssocID="{6620D209-E02A-4533-A7C4-C46454B36B4C}" presName="parSh" presStyleCnt="0"/>
      <dgm:spPr/>
    </dgm:pt>
    <dgm:pt modelId="{B1894E4E-EEEE-4EC9-8658-C83AD675C470}" type="pres">
      <dgm:prSet presAssocID="{6620D209-E02A-4533-A7C4-C46454B36B4C}" presName="lineNode" presStyleLbl="alignAccFollowNode1" presStyleIdx="9" presStyleCnt="12"/>
      <dgm:spPr/>
    </dgm:pt>
    <dgm:pt modelId="{236BEA77-ABB3-4A2B-9082-05EA7FFF3007}" type="pres">
      <dgm:prSet presAssocID="{6620D209-E02A-4533-A7C4-C46454B36B4C}" presName="lineArrowNode" presStyleLbl="alignAccFollowNode1" presStyleIdx="10" presStyleCnt="12"/>
      <dgm:spPr/>
    </dgm:pt>
    <dgm:pt modelId="{8B473E94-6BD3-48D6-8E52-B94295DC6E21}" type="pres">
      <dgm:prSet presAssocID="{98B9364B-0ADD-4E4F-8F7C-5206BC02E17D}" presName="sibTransNodeCircle" presStyleLbl="alignNode1" presStyleIdx="3" presStyleCnt="4">
        <dgm:presLayoutVars>
          <dgm:chMax val="0"/>
          <dgm:bulletEnabled/>
        </dgm:presLayoutVars>
      </dgm:prSet>
      <dgm:spPr/>
      <dgm:t>
        <a:bodyPr/>
        <a:lstStyle/>
        <a:p>
          <a:endParaRPr lang="en-US"/>
        </a:p>
      </dgm:t>
    </dgm:pt>
    <dgm:pt modelId="{A1C3D317-AFA1-4476-B6A5-C737FEAF2FF3}" type="pres">
      <dgm:prSet presAssocID="{98B9364B-0ADD-4E4F-8F7C-5206BC02E17D}" presName="spacerBetweenCircleAndCallout" presStyleCnt="0">
        <dgm:presLayoutVars/>
      </dgm:prSet>
      <dgm:spPr/>
    </dgm:pt>
    <dgm:pt modelId="{D806EC24-0401-4735-B302-7D6A524DEB77}" type="pres">
      <dgm:prSet presAssocID="{6620D209-E02A-4533-A7C4-C46454B36B4C}" presName="nodeText" presStyleLbl="alignAccFollowNode1" presStyleIdx="11" presStyleCnt="12" custScaleX="111226">
        <dgm:presLayoutVars>
          <dgm:bulletEnabled val="1"/>
        </dgm:presLayoutVars>
      </dgm:prSet>
      <dgm:spPr/>
      <dgm:t>
        <a:bodyPr/>
        <a:lstStyle/>
        <a:p>
          <a:endParaRPr lang="en-US"/>
        </a:p>
      </dgm:t>
    </dgm:pt>
  </dgm:ptLst>
  <dgm:cxnLst>
    <dgm:cxn modelId="{015D2D9E-1DD1-4E0E-869B-A3DECA335848}" type="presOf" srcId="{98B9364B-0ADD-4E4F-8F7C-5206BC02E17D}" destId="{8B473E94-6BD3-48D6-8E52-B94295DC6E21}" srcOrd="0" destOrd="0" presId="urn:microsoft.com/office/officeart/2016/7/layout/LinearArrowProcessNumbered"/>
    <dgm:cxn modelId="{4A202EBE-F785-47B2-AEF4-D2C4EB4D6D3B}" type="presOf" srcId="{A8B8941F-68C8-4434-8D70-27AB95C00020}" destId="{E9E73438-EB23-4A31-AF14-27A058D5DBB6}" srcOrd="0" destOrd="0" presId="urn:microsoft.com/office/officeart/2016/7/layout/LinearArrowProcessNumbered"/>
    <dgm:cxn modelId="{0548E193-BD5D-490F-83E8-DEA43D6E4751}" type="presOf" srcId="{23361507-0D2E-4276-9190-4F91ED97D11D}" destId="{BEEC6B79-488E-49B2-B629-A4199A1F8FD1}" srcOrd="0" destOrd="0" presId="urn:microsoft.com/office/officeart/2016/7/layout/LinearArrowProcessNumbered"/>
    <dgm:cxn modelId="{B83E830F-5ADF-4263-9FF0-42263A4B0595}" type="presOf" srcId="{1AB00F44-DCB0-42F6-B2A3-DD401ABB89FD}" destId="{E26313C2-95EF-4660-B4A6-E8682F13826C}" srcOrd="0" destOrd="0" presId="urn:microsoft.com/office/officeart/2016/7/layout/LinearArrowProcessNumbered"/>
    <dgm:cxn modelId="{12A19B57-20DF-4A72-8CCB-89166DE044C1}" srcId="{1AB00F44-DCB0-42F6-B2A3-DD401ABB89FD}" destId="{23361507-0D2E-4276-9190-4F91ED97D11D}" srcOrd="0" destOrd="0" parTransId="{766FD4A2-88B9-4822-97CF-499B5EF40BB3}" sibTransId="{3342C7C0-EB2B-49D0-9358-C40CE4A85637}"/>
    <dgm:cxn modelId="{A223185C-4C95-4815-A43E-AFE7C9DC5619}" srcId="{1AB00F44-DCB0-42F6-B2A3-DD401ABB89FD}" destId="{A8B8941F-68C8-4434-8D70-27AB95C00020}" srcOrd="1" destOrd="0" parTransId="{12D10760-4FC0-42C2-BA97-0018E69C2067}" sibTransId="{65FD96A7-9AE6-4A96-98CF-053B414A47D2}"/>
    <dgm:cxn modelId="{95C799D0-6284-48AD-8496-823556A2FD41}" type="presOf" srcId="{5F5AA1FB-95EA-4EC3-827F-EE2266281AE2}" destId="{EF53B0E1-A801-420E-8053-9E82862321EB}" srcOrd="0" destOrd="0" presId="urn:microsoft.com/office/officeart/2016/7/layout/LinearArrowProcessNumbered"/>
    <dgm:cxn modelId="{1C0F96F0-2A93-4EAF-A34F-7D231349987F}" type="presOf" srcId="{3342C7C0-EB2B-49D0-9358-C40CE4A85637}" destId="{BD72C73D-5BC7-4356-BB5E-E60BC19FC996}" srcOrd="0" destOrd="0" presId="urn:microsoft.com/office/officeart/2016/7/layout/LinearArrowProcessNumbered"/>
    <dgm:cxn modelId="{7B196FD6-4779-4939-A6F6-7C91295D50DA}" type="presOf" srcId="{007416AF-18D3-4754-9C04-A3D29729F10A}" destId="{3102A5AD-4C21-4A26-B3E1-EFDA38146C01}" srcOrd="0" destOrd="0" presId="urn:microsoft.com/office/officeart/2016/7/layout/LinearArrowProcessNumbered"/>
    <dgm:cxn modelId="{362E4EFB-46D2-4F10-BAD5-A1384802DE76}" type="presOf" srcId="{6620D209-E02A-4533-A7C4-C46454B36B4C}" destId="{D806EC24-0401-4735-B302-7D6A524DEB77}" srcOrd="0" destOrd="0" presId="urn:microsoft.com/office/officeart/2016/7/layout/LinearArrowProcessNumbered"/>
    <dgm:cxn modelId="{3BBCD152-AA89-4969-A6AE-FC14B2962B4A}" srcId="{1AB00F44-DCB0-42F6-B2A3-DD401ABB89FD}" destId="{6620D209-E02A-4533-A7C4-C46454B36B4C}" srcOrd="3" destOrd="0" parTransId="{963FE725-B19A-4444-9573-02FCC893F512}" sibTransId="{98B9364B-0ADD-4E4F-8F7C-5206BC02E17D}"/>
    <dgm:cxn modelId="{566E2B8A-2AEF-433F-8FBF-0126C1842B45}" type="presOf" srcId="{65FD96A7-9AE6-4A96-98CF-053B414A47D2}" destId="{6B2398AD-1BAF-4B42-B15E-5525DF5FAB36}" srcOrd="0" destOrd="0" presId="urn:microsoft.com/office/officeart/2016/7/layout/LinearArrowProcessNumbered"/>
    <dgm:cxn modelId="{A50F9060-497C-413E-89C6-348E3368EF94}" srcId="{1AB00F44-DCB0-42F6-B2A3-DD401ABB89FD}" destId="{5F5AA1FB-95EA-4EC3-827F-EE2266281AE2}" srcOrd="2" destOrd="0" parTransId="{AA76A50C-8ACE-4ED8-B7B4-0B77EEA6FE61}" sibTransId="{007416AF-18D3-4754-9C04-A3D29729F10A}"/>
    <dgm:cxn modelId="{1E613178-B0C3-4879-A209-4FD050F9F40E}" type="presParOf" srcId="{E26313C2-95EF-4660-B4A6-E8682F13826C}" destId="{2766E75E-BFAC-49E0-8514-D1F136509650}" srcOrd="0" destOrd="0" presId="urn:microsoft.com/office/officeart/2016/7/layout/LinearArrowProcessNumbered"/>
    <dgm:cxn modelId="{5DB4FA86-45B0-4991-A293-318B6634CC3E}" type="presParOf" srcId="{2766E75E-BFAC-49E0-8514-D1F136509650}" destId="{E1B4D7A3-654B-4705-B1FD-468B9F0FE7BC}" srcOrd="0" destOrd="0" presId="urn:microsoft.com/office/officeart/2016/7/layout/LinearArrowProcessNumbered"/>
    <dgm:cxn modelId="{8820334E-3282-41A7-888F-C822D4F13479}" type="presParOf" srcId="{2766E75E-BFAC-49E0-8514-D1F136509650}" destId="{2939B5A0-0267-4CE0-A5F8-6481623FEA96}" srcOrd="1" destOrd="0" presId="urn:microsoft.com/office/officeart/2016/7/layout/LinearArrowProcessNumbered"/>
    <dgm:cxn modelId="{BB8D321F-16C1-4F4C-BBE2-967AD0029AA4}" type="presParOf" srcId="{2939B5A0-0267-4CE0-A5F8-6481623FEA96}" destId="{D6144E32-E369-4570-99F6-28CF7C2CA6B6}" srcOrd="0" destOrd="0" presId="urn:microsoft.com/office/officeart/2016/7/layout/LinearArrowProcessNumbered"/>
    <dgm:cxn modelId="{019A6406-0935-4E9C-BF60-5E1CB330F0B7}" type="presParOf" srcId="{2939B5A0-0267-4CE0-A5F8-6481623FEA96}" destId="{B1447393-4D85-469F-A706-740215B6556E}" srcOrd="1" destOrd="0" presId="urn:microsoft.com/office/officeart/2016/7/layout/LinearArrowProcessNumbered"/>
    <dgm:cxn modelId="{6CF65CDA-A833-4732-BEF6-07066CFEFD6C}" type="presParOf" srcId="{2939B5A0-0267-4CE0-A5F8-6481623FEA96}" destId="{BD72C73D-5BC7-4356-BB5E-E60BC19FC996}" srcOrd="2" destOrd="0" presId="urn:microsoft.com/office/officeart/2016/7/layout/LinearArrowProcessNumbered"/>
    <dgm:cxn modelId="{1708758C-188E-4B8C-B505-67743EF36F75}" type="presParOf" srcId="{2939B5A0-0267-4CE0-A5F8-6481623FEA96}" destId="{8670DD5F-4727-43B0-8675-B9D85B47319A}" srcOrd="3" destOrd="0" presId="urn:microsoft.com/office/officeart/2016/7/layout/LinearArrowProcessNumbered"/>
    <dgm:cxn modelId="{40D6A180-D8F2-452A-8F2C-F94BBB5F67B2}" type="presParOf" srcId="{2766E75E-BFAC-49E0-8514-D1F136509650}" destId="{BEEC6B79-488E-49B2-B629-A4199A1F8FD1}" srcOrd="2" destOrd="0" presId="urn:microsoft.com/office/officeart/2016/7/layout/LinearArrowProcessNumbered"/>
    <dgm:cxn modelId="{46E3A310-5D8B-4CDF-A36A-AA75F0C99579}" type="presParOf" srcId="{E26313C2-95EF-4660-B4A6-E8682F13826C}" destId="{9B3BA078-65FA-44F6-BFE9-0B0EF5C10705}" srcOrd="1" destOrd="0" presId="urn:microsoft.com/office/officeart/2016/7/layout/LinearArrowProcessNumbered"/>
    <dgm:cxn modelId="{F92EA4B4-974A-4DEF-ADB4-66902E5C529D}" type="presParOf" srcId="{E26313C2-95EF-4660-B4A6-E8682F13826C}" destId="{ED7982BA-3BF7-4051-BB6C-3AA541FC3741}" srcOrd="2" destOrd="0" presId="urn:microsoft.com/office/officeart/2016/7/layout/LinearArrowProcessNumbered"/>
    <dgm:cxn modelId="{51C05976-6195-4386-BF41-174B4521C325}" type="presParOf" srcId="{ED7982BA-3BF7-4051-BB6C-3AA541FC3741}" destId="{23EE378C-29FD-4BDC-BE3C-EDB2D02F295E}" srcOrd="0" destOrd="0" presId="urn:microsoft.com/office/officeart/2016/7/layout/LinearArrowProcessNumbered"/>
    <dgm:cxn modelId="{67F166D8-050E-458C-8A81-812944E4537B}" type="presParOf" srcId="{ED7982BA-3BF7-4051-BB6C-3AA541FC3741}" destId="{38DF29A7-7115-4B8F-9827-C9640115E803}" srcOrd="1" destOrd="0" presId="urn:microsoft.com/office/officeart/2016/7/layout/LinearArrowProcessNumbered"/>
    <dgm:cxn modelId="{B57697FE-E8DC-447D-82D1-0F782253FE0B}" type="presParOf" srcId="{38DF29A7-7115-4B8F-9827-C9640115E803}" destId="{3ED15C04-9C52-4E4F-A34E-934E1F172825}" srcOrd="0" destOrd="0" presId="urn:microsoft.com/office/officeart/2016/7/layout/LinearArrowProcessNumbered"/>
    <dgm:cxn modelId="{E27BE216-07F1-4D5A-BB7D-14D12B6674CC}" type="presParOf" srcId="{38DF29A7-7115-4B8F-9827-C9640115E803}" destId="{3869FC69-86DB-4C42-BD8F-047F21A59EA9}" srcOrd="1" destOrd="0" presId="urn:microsoft.com/office/officeart/2016/7/layout/LinearArrowProcessNumbered"/>
    <dgm:cxn modelId="{9A99C76C-3E4F-4A47-9780-0E51D7E88372}" type="presParOf" srcId="{38DF29A7-7115-4B8F-9827-C9640115E803}" destId="{6B2398AD-1BAF-4B42-B15E-5525DF5FAB36}" srcOrd="2" destOrd="0" presId="urn:microsoft.com/office/officeart/2016/7/layout/LinearArrowProcessNumbered"/>
    <dgm:cxn modelId="{D04E122F-73D4-4F68-9B86-136BB6633839}" type="presParOf" srcId="{38DF29A7-7115-4B8F-9827-C9640115E803}" destId="{9A0D5D5B-DCCB-4E4F-A009-3B4D8A985291}" srcOrd="3" destOrd="0" presId="urn:microsoft.com/office/officeart/2016/7/layout/LinearArrowProcessNumbered"/>
    <dgm:cxn modelId="{C2572A21-26B2-4FA1-8EE5-75849EA26ED8}" type="presParOf" srcId="{ED7982BA-3BF7-4051-BB6C-3AA541FC3741}" destId="{E9E73438-EB23-4A31-AF14-27A058D5DBB6}" srcOrd="2" destOrd="0" presId="urn:microsoft.com/office/officeart/2016/7/layout/LinearArrowProcessNumbered"/>
    <dgm:cxn modelId="{486E6A2D-9CF9-43E2-8F6C-717DF5C5C5B9}" type="presParOf" srcId="{E26313C2-95EF-4660-B4A6-E8682F13826C}" destId="{282B9844-CCE1-415B-B4BF-043EE9501AE9}" srcOrd="3" destOrd="0" presId="urn:microsoft.com/office/officeart/2016/7/layout/LinearArrowProcessNumbered"/>
    <dgm:cxn modelId="{C49C480D-D1DF-4641-B7A7-3AEAB97C52A2}" type="presParOf" srcId="{E26313C2-95EF-4660-B4A6-E8682F13826C}" destId="{A59C46DE-7197-4B7B-87CC-59CFFAE84E75}" srcOrd="4" destOrd="0" presId="urn:microsoft.com/office/officeart/2016/7/layout/LinearArrowProcessNumbered"/>
    <dgm:cxn modelId="{F13CD096-EC9C-4896-AC8F-7B8CBF80D4C4}" type="presParOf" srcId="{A59C46DE-7197-4B7B-87CC-59CFFAE84E75}" destId="{254D9980-0FFF-468F-AADE-AF98CB12A9AC}" srcOrd="0" destOrd="0" presId="urn:microsoft.com/office/officeart/2016/7/layout/LinearArrowProcessNumbered"/>
    <dgm:cxn modelId="{A88D1B88-E8D7-4238-B273-F60E579DC56F}" type="presParOf" srcId="{A59C46DE-7197-4B7B-87CC-59CFFAE84E75}" destId="{CBDB71CE-6AD0-439E-B2FA-D174C4821E7F}" srcOrd="1" destOrd="0" presId="urn:microsoft.com/office/officeart/2016/7/layout/LinearArrowProcessNumbered"/>
    <dgm:cxn modelId="{95B093BA-726A-4771-8050-BD93CBD5B28A}" type="presParOf" srcId="{CBDB71CE-6AD0-439E-B2FA-D174C4821E7F}" destId="{C39EFDB7-A9BD-443B-8316-CD51C2F15730}" srcOrd="0" destOrd="0" presId="urn:microsoft.com/office/officeart/2016/7/layout/LinearArrowProcessNumbered"/>
    <dgm:cxn modelId="{2FEA47FF-723C-438F-969C-30454AC8D1A8}" type="presParOf" srcId="{CBDB71CE-6AD0-439E-B2FA-D174C4821E7F}" destId="{C1EA43E2-A287-4690-B743-6CB347EE053F}" srcOrd="1" destOrd="0" presId="urn:microsoft.com/office/officeart/2016/7/layout/LinearArrowProcessNumbered"/>
    <dgm:cxn modelId="{E35EF3C9-DA3B-4F79-8D57-A16C585E5D69}" type="presParOf" srcId="{CBDB71CE-6AD0-439E-B2FA-D174C4821E7F}" destId="{3102A5AD-4C21-4A26-B3E1-EFDA38146C01}" srcOrd="2" destOrd="0" presId="urn:microsoft.com/office/officeart/2016/7/layout/LinearArrowProcessNumbered"/>
    <dgm:cxn modelId="{7C02BDC6-674A-4D6F-8DDF-2F81CF6AB318}" type="presParOf" srcId="{CBDB71CE-6AD0-439E-B2FA-D174C4821E7F}" destId="{42B29869-EEAC-4D95-B27F-9269927DCEBC}" srcOrd="3" destOrd="0" presId="urn:microsoft.com/office/officeart/2016/7/layout/LinearArrowProcessNumbered"/>
    <dgm:cxn modelId="{5FD8D034-1639-41E3-95D2-00023AFBF431}" type="presParOf" srcId="{A59C46DE-7197-4B7B-87CC-59CFFAE84E75}" destId="{EF53B0E1-A801-420E-8053-9E82862321EB}" srcOrd="2" destOrd="0" presId="urn:microsoft.com/office/officeart/2016/7/layout/LinearArrowProcessNumbered"/>
    <dgm:cxn modelId="{99DA8723-0E0A-4360-97E0-056CD052EB4E}" type="presParOf" srcId="{E26313C2-95EF-4660-B4A6-E8682F13826C}" destId="{895372D7-954E-4FE7-A33B-73766A31C56E}" srcOrd="5" destOrd="0" presId="urn:microsoft.com/office/officeart/2016/7/layout/LinearArrowProcessNumbered"/>
    <dgm:cxn modelId="{746B7281-569A-420D-8581-81984008AE1B}" type="presParOf" srcId="{E26313C2-95EF-4660-B4A6-E8682F13826C}" destId="{7092C8BC-B7F1-46FB-A088-9ADA6E4439E1}" srcOrd="6" destOrd="0" presId="urn:microsoft.com/office/officeart/2016/7/layout/LinearArrowProcessNumbered"/>
    <dgm:cxn modelId="{F4794A7F-4914-440E-9575-64296710F76A}" type="presParOf" srcId="{7092C8BC-B7F1-46FB-A088-9ADA6E4439E1}" destId="{748AE31C-2BEA-41B1-8F8B-F6F57FD042BA}" srcOrd="0" destOrd="0" presId="urn:microsoft.com/office/officeart/2016/7/layout/LinearArrowProcessNumbered"/>
    <dgm:cxn modelId="{7EAAA326-C7DA-49D1-8E3C-895839DD6973}" type="presParOf" srcId="{7092C8BC-B7F1-46FB-A088-9ADA6E4439E1}" destId="{D59D4BA3-4860-4F98-AB21-7E7E879C037E}" srcOrd="1" destOrd="0" presId="urn:microsoft.com/office/officeart/2016/7/layout/LinearArrowProcessNumbered"/>
    <dgm:cxn modelId="{640AA260-90A2-4771-A9B1-048EAB46C76B}" type="presParOf" srcId="{D59D4BA3-4860-4F98-AB21-7E7E879C037E}" destId="{B1894E4E-EEEE-4EC9-8658-C83AD675C470}" srcOrd="0" destOrd="0" presId="urn:microsoft.com/office/officeart/2016/7/layout/LinearArrowProcessNumbered"/>
    <dgm:cxn modelId="{55B8A166-1253-49F3-838C-331CB3B18CAE}" type="presParOf" srcId="{D59D4BA3-4860-4F98-AB21-7E7E879C037E}" destId="{236BEA77-ABB3-4A2B-9082-05EA7FFF3007}" srcOrd="1" destOrd="0" presId="urn:microsoft.com/office/officeart/2016/7/layout/LinearArrowProcessNumbered"/>
    <dgm:cxn modelId="{D9D672FE-2F7A-4499-9767-9EB3E894959E}" type="presParOf" srcId="{D59D4BA3-4860-4F98-AB21-7E7E879C037E}" destId="{8B473E94-6BD3-48D6-8E52-B94295DC6E21}" srcOrd="2" destOrd="0" presId="urn:microsoft.com/office/officeart/2016/7/layout/LinearArrowProcessNumbered"/>
    <dgm:cxn modelId="{27E7AC2F-88EA-475C-BB49-F3188B9114CA}" type="presParOf" srcId="{D59D4BA3-4860-4F98-AB21-7E7E879C037E}" destId="{A1C3D317-AFA1-4476-B6A5-C737FEAF2FF3}" srcOrd="3" destOrd="0" presId="urn:microsoft.com/office/officeart/2016/7/layout/LinearArrowProcessNumbered"/>
    <dgm:cxn modelId="{314111FA-240F-4EAD-9174-CD83998E68CD}" type="presParOf" srcId="{7092C8BC-B7F1-46FB-A088-9ADA6E4439E1}" destId="{D806EC24-0401-4735-B302-7D6A524DEB7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F47993-655D-4272-81E4-1E5811F4CB5B}" type="doc">
      <dgm:prSet loTypeId="urn:microsoft.com/office/officeart/2005/8/layout/hProcess9" loCatId="process" qsTypeId="urn:microsoft.com/office/officeart/2005/8/quickstyle/simple4" qsCatId="simple" csTypeId="urn:microsoft.com/office/officeart/2005/8/colors/colorful5" csCatId="colorful" phldr="1"/>
      <dgm:spPr/>
      <dgm:t>
        <a:bodyPr/>
        <a:lstStyle/>
        <a:p>
          <a:endParaRPr lang="en-US"/>
        </a:p>
      </dgm:t>
    </dgm:pt>
    <dgm:pt modelId="{FA828365-9D39-476B-86F4-D374B00FCF5C}">
      <dgm:prSet/>
      <dgm:spPr/>
      <dgm:t>
        <a:bodyPr/>
        <a:lstStyle/>
        <a:p>
          <a:r>
            <a:rPr lang="en-US" dirty="0"/>
            <a:t>The School can be liable for the effects of employee misconduct toward students only if it had actual notice of the behavior.  Secret misconduct does not make the School liable.</a:t>
          </a:r>
        </a:p>
      </dgm:t>
    </dgm:pt>
    <dgm:pt modelId="{1C581737-EAA3-48AB-93C6-DBA85DFAF14D}" type="parTrans" cxnId="{18F068B7-5A43-4687-A753-D2ECC885AF5F}">
      <dgm:prSet/>
      <dgm:spPr/>
      <dgm:t>
        <a:bodyPr/>
        <a:lstStyle/>
        <a:p>
          <a:endParaRPr lang="en-US"/>
        </a:p>
      </dgm:t>
    </dgm:pt>
    <dgm:pt modelId="{D5771FED-A6B3-4BA6-8788-4CE326558D53}" type="sibTrans" cxnId="{18F068B7-5A43-4687-A753-D2ECC885AF5F}">
      <dgm:prSet/>
      <dgm:spPr/>
      <dgm:t>
        <a:bodyPr/>
        <a:lstStyle/>
        <a:p>
          <a:endParaRPr lang="en-US"/>
        </a:p>
      </dgm:t>
    </dgm:pt>
    <dgm:pt modelId="{132118BC-DDEF-42EC-A9B0-2CE3C134FE5C}">
      <dgm:prSet custT="1"/>
      <dgm:spPr/>
      <dgm:t>
        <a:bodyPr/>
        <a:lstStyle/>
        <a:p>
          <a:r>
            <a:rPr lang="en-US" sz="1800" dirty="0"/>
            <a:t>Notice to an employee (</a:t>
          </a:r>
          <a:r>
            <a:rPr lang="en-US" sz="1800" i="1" dirty="0"/>
            <a:t>any </a:t>
          </a:r>
          <a:r>
            <a:rPr lang="en-US" sz="1800" i="0" dirty="0"/>
            <a:t>employee),</a:t>
          </a:r>
          <a:r>
            <a:rPr lang="en-US" sz="1800" dirty="0"/>
            <a:t> other than the one who engaged in the misconduct, triggers the duty.</a:t>
          </a:r>
        </a:p>
      </dgm:t>
    </dgm:pt>
    <dgm:pt modelId="{AB21BFF7-A289-4B21-99C3-756E0446D9F1}" type="parTrans" cxnId="{053FCC46-218C-44BA-904F-604D3245152E}">
      <dgm:prSet/>
      <dgm:spPr/>
      <dgm:t>
        <a:bodyPr/>
        <a:lstStyle/>
        <a:p>
          <a:endParaRPr lang="en-US"/>
        </a:p>
      </dgm:t>
    </dgm:pt>
    <dgm:pt modelId="{340AF5CF-8BA3-4370-98C0-8C19817F2D5C}" type="sibTrans" cxnId="{053FCC46-218C-44BA-904F-604D3245152E}">
      <dgm:prSet/>
      <dgm:spPr/>
      <dgm:t>
        <a:bodyPr/>
        <a:lstStyle/>
        <a:p>
          <a:endParaRPr lang="en-US"/>
        </a:p>
      </dgm:t>
    </dgm:pt>
    <dgm:pt modelId="{5D2C5435-821C-4841-A052-8CCC410CC228}">
      <dgm:prSet custT="1"/>
      <dgm:spPr/>
      <dgm:t>
        <a:bodyPr/>
        <a:lstStyle/>
        <a:p>
          <a:r>
            <a:rPr lang="en-US" sz="1800" dirty="0"/>
            <a:t>The duty is to immediately address the conduct with actions reasonably calculated to correct it and prevent reoccurrence.</a:t>
          </a:r>
        </a:p>
      </dgm:t>
    </dgm:pt>
    <dgm:pt modelId="{6362FE43-6113-4C61-8DA4-C2CF72B3BFB2}" type="parTrans" cxnId="{73CA0ED6-98C1-4B13-AEC8-17E83B8C076F}">
      <dgm:prSet/>
      <dgm:spPr/>
      <dgm:t>
        <a:bodyPr/>
        <a:lstStyle/>
        <a:p>
          <a:endParaRPr lang="en-US"/>
        </a:p>
      </dgm:t>
    </dgm:pt>
    <dgm:pt modelId="{677D7D8C-2535-4DDD-A9AE-AF4DBC691D5C}" type="sibTrans" cxnId="{73CA0ED6-98C1-4B13-AEC8-17E83B8C076F}">
      <dgm:prSet/>
      <dgm:spPr/>
      <dgm:t>
        <a:bodyPr/>
        <a:lstStyle/>
        <a:p>
          <a:endParaRPr lang="en-US"/>
        </a:p>
      </dgm:t>
    </dgm:pt>
    <dgm:pt modelId="{2D70607C-CF26-4FE7-A373-6DEDD2025E72}" type="pres">
      <dgm:prSet presAssocID="{8CF47993-655D-4272-81E4-1E5811F4CB5B}" presName="CompostProcess" presStyleCnt="0">
        <dgm:presLayoutVars>
          <dgm:dir/>
          <dgm:resizeHandles val="exact"/>
        </dgm:presLayoutVars>
      </dgm:prSet>
      <dgm:spPr/>
      <dgm:t>
        <a:bodyPr/>
        <a:lstStyle/>
        <a:p>
          <a:endParaRPr lang="en-US"/>
        </a:p>
      </dgm:t>
    </dgm:pt>
    <dgm:pt modelId="{B4499DBD-D831-4C4A-8E4C-F4087DD4DCE6}" type="pres">
      <dgm:prSet presAssocID="{8CF47993-655D-4272-81E4-1E5811F4CB5B}" presName="arrow" presStyleLbl="bgShp" presStyleIdx="0" presStyleCnt="1"/>
      <dgm:spPr/>
    </dgm:pt>
    <dgm:pt modelId="{A78CAA1F-178E-4B2F-9B8C-EC014FF1AEA7}" type="pres">
      <dgm:prSet presAssocID="{8CF47993-655D-4272-81E4-1E5811F4CB5B}" presName="linearProcess" presStyleCnt="0"/>
      <dgm:spPr/>
    </dgm:pt>
    <dgm:pt modelId="{3E860AB2-53CB-4ED1-8EBB-CA39338F5ED1}" type="pres">
      <dgm:prSet presAssocID="{FA828365-9D39-476B-86F4-D374B00FCF5C}" presName="textNode" presStyleLbl="node1" presStyleIdx="0" presStyleCnt="3">
        <dgm:presLayoutVars>
          <dgm:bulletEnabled val="1"/>
        </dgm:presLayoutVars>
      </dgm:prSet>
      <dgm:spPr/>
      <dgm:t>
        <a:bodyPr/>
        <a:lstStyle/>
        <a:p>
          <a:endParaRPr lang="en-US"/>
        </a:p>
      </dgm:t>
    </dgm:pt>
    <dgm:pt modelId="{E06DE339-D5B8-4BD9-923D-3B0EFA3C31A0}" type="pres">
      <dgm:prSet presAssocID="{D5771FED-A6B3-4BA6-8788-4CE326558D53}" presName="sibTrans" presStyleCnt="0"/>
      <dgm:spPr/>
    </dgm:pt>
    <dgm:pt modelId="{7F3B6611-6E1A-48D7-A6FD-5E8B4887112F}" type="pres">
      <dgm:prSet presAssocID="{132118BC-DDEF-42EC-A9B0-2CE3C134FE5C}" presName="textNode" presStyleLbl="node1" presStyleIdx="1" presStyleCnt="3">
        <dgm:presLayoutVars>
          <dgm:bulletEnabled val="1"/>
        </dgm:presLayoutVars>
      </dgm:prSet>
      <dgm:spPr/>
      <dgm:t>
        <a:bodyPr/>
        <a:lstStyle/>
        <a:p>
          <a:endParaRPr lang="en-US"/>
        </a:p>
      </dgm:t>
    </dgm:pt>
    <dgm:pt modelId="{1FA8D4BE-BA62-4A46-B985-4CBF4841E15B}" type="pres">
      <dgm:prSet presAssocID="{340AF5CF-8BA3-4370-98C0-8C19817F2D5C}" presName="sibTrans" presStyleCnt="0"/>
      <dgm:spPr/>
    </dgm:pt>
    <dgm:pt modelId="{3ADE4DCE-29C6-4AA0-9230-A8B4834571BC}" type="pres">
      <dgm:prSet presAssocID="{5D2C5435-821C-4841-A052-8CCC410CC228}" presName="textNode" presStyleLbl="node1" presStyleIdx="2" presStyleCnt="3">
        <dgm:presLayoutVars>
          <dgm:bulletEnabled val="1"/>
        </dgm:presLayoutVars>
      </dgm:prSet>
      <dgm:spPr/>
      <dgm:t>
        <a:bodyPr/>
        <a:lstStyle/>
        <a:p>
          <a:endParaRPr lang="en-US"/>
        </a:p>
      </dgm:t>
    </dgm:pt>
  </dgm:ptLst>
  <dgm:cxnLst>
    <dgm:cxn modelId="{053FCC46-218C-44BA-904F-604D3245152E}" srcId="{8CF47993-655D-4272-81E4-1E5811F4CB5B}" destId="{132118BC-DDEF-42EC-A9B0-2CE3C134FE5C}" srcOrd="1" destOrd="0" parTransId="{AB21BFF7-A289-4B21-99C3-756E0446D9F1}" sibTransId="{340AF5CF-8BA3-4370-98C0-8C19817F2D5C}"/>
    <dgm:cxn modelId="{C601CE9E-F3FD-47FA-9017-93D5C8E49F83}" type="presOf" srcId="{5D2C5435-821C-4841-A052-8CCC410CC228}" destId="{3ADE4DCE-29C6-4AA0-9230-A8B4834571BC}" srcOrd="0" destOrd="0" presId="urn:microsoft.com/office/officeart/2005/8/layout/hProcess9"/>
    <dgm:cxn modelId="{73CA0ED6-98C1-4B13-AEC8-17E83B8C076F}" srcId="{8CF47993-655D-4272-81E4-1E5811F4CB5B}" destId="{5D2C5435-821C-4841-A052-8CCC410CC228}" srcOrd="2" destOrd="0" parTransId="{6362FE43-6113-4C61-8DA4-C2CF72B3BFB2}" sibTransId="{677D7D8C-2535-4DDD-A9AE-AF4DBC691D5C}"/>
    <dgm:cxn modelId="{55236577-DF9B-495D-8702-40ADE93522FA}" type="presOf" srcId="{132118BC-DDEF-42EC-A9B0-2CE3C134FE5C}" destId="{7F3B6611-6E1A-48D7-A6FD-5E8B4887112F}" srcOrd="0" destOrd="0" presId="urn:microsoft.com/office/officeart/2005/8/layout/hProcess9"/>
    <dgm:cxn modelId="{70BE69BF-B495-4356-9244-E46DF50776FE}" type="presOf" srcId="{8CF47993-655D-4272-81E4-1E5811F4CB5B}" destId="{2D70607C-CF26-4FE7-A373-6DEDD2025E72}" srcOrd="0" destOrd="0" presId="urn:microsoft.com/office/officeart/2005/8/layout/hProcess9"/>
    <dgm:cxn modelId="{47A04136-09A9-48B0-AC2B-5D73F26A901C}" type="presOf" srcId="{FA828365-9D39-476B-86F4-D374B00FCF5C}" destId="{3E860AB2-53CB-4ED1-8EBB-CA39338F5ED1}" srcOrd="0" destOrd="0" presId="urn:microsoft.com/office/officeart/2005/8/layout/hProcess9"/>
    <dgm:cxn modelId="{18F068B7-5A43-4687-A753-D2ECC885AF5F}" srcId="{8CF47993-655D-4272-81E4-1E5811F4CB5B}" destId="{FA828365-9D39-476B-86F4-D374B00FCF5C}" srcOrd="0" destOrd="0" parTransId="{1C581737-EAA3-48AB-93C6-DBA85DFAF14D}" sibTransId="{D5771FED-A6B3-4BA6-8788-4CE326558D53}"/>
    <dgm:cxn modelId="{C76339A3-D106-4F37-909D-1041967CA127}" type="presParOf" srcId="{2D70607C-CF26-4FE7-A373-6DEDD2025E72}" destId="{B4499DBD-D831-4C4A-8E4C-F4087DD4DCE6}" srcOrd="0" destOrd="0" presId="urn:microsoft.com/office/officeart/2005/8/layout/hProcess9"/>
    <dgm:cxn modelId="{0EFA64F6-ACAE-4BA2-8716-15B18B7F75AD}" type="presParOf" srcId="{2D70607C-CF26-4FE7-A373-6DEDD2025E72}" destId="{A78CAA1F-178E-4B2F-9B8C-EC014FF1AEA7}" srcOrd="1" destOrd="0" presId="urn:microsoft.com/office/officeart/2005/8/layout/hProcess9"/>
    <dgm:cxn modelId="{F34C7013-8724-47E3-B452-E65891CDD6C0}" type="presParOf" srcId="{A78CAA1F-178E-4B2F-9B8C-EC014FF1AEA7}" destId="{3E860AB2-53CB-4ED1-8EBB-CA39338F5ED1}" srcOrd="0" destOrd="0" presId="urn:microsoft.com/office/officeart/2005/8/layout/hProcess9"/>
    <dgm:cxn modelId="{F701C8F8-7355-4592-9449-BBA0839FD2DE}" type="presParOf" srcId="{A78CAA1F-178E-4B2F-9B8C-EC014FF1AEA7}" destId="{E06DE339-D5B8-4BD9-923D-3B0EFA3C31A0}" srcOrd="1" destOrd="0" presId="urn:microsoft.com/office/officeart/2005/8/layout/hProcess9"/>
    <dgm:cxn modelId="{BFFC3227-0E81-4A03-94CD-93627D29C37A}" type="presParOf" srcId="{A78CAA1F-178E-4B2F-9B8C-EC014FF1AEA7}" destId="{7F3B6611-6E1A-48D7-A6FD-5E8B4887112F}" srcOrd="2" destOrd="0" presId="urn:microsoft.com/office/officeart/2005/8/layout/hProcess9"/>
    <dgm:cxn modelId="{D6EB7AD3-7472-4808-8363-CAB8511E9630}" type="presParOf" srcId="{A78CAA1F-178E-4B2F-9B8C-EC014FF1AEA7}" destId="{1FA8D4BE-BA62-4A46-B985-4CBF4841E15B}" srcOrd="3" destOrd="0" presId="urn:microsoft.com/office/officeart/2005/8/layout/hProcess9"/>
    <dgm:cxn modelId="{7551E7B6-9133-4B16-88FA-24AC5632974A}" type="presParOf" srcId="{A78CAA1F-178E-4B2F-9B8C-EC014FF1AEA7}" destId="{3ADE4DCE-29C6-4AA0-9230-A8B4834571B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61AF0D-789E-422F-97F4-39B6467DC520}" type="doc">
      <dgm:prSet loTypeId="urn:microsoft.com/office/officeart/2005/8/layout/cycle8" loCatId="cycle" qsTypeId="urn:microsoft.com/office/officeart/2005/8/quickstyle/simple4" qsCatId="simple" csTypeId="urn:microsoft.com/office/officeart/2005/8/colors/colorful5" csCatId="colorful" phldr="1"/>
      <dgm:spPr/>
      <dgm:t>
        <a:bodyPr/>
        <a:lstStyle/>
        <a:p>
          <a:endParaRPr lang="en-US"/>
        </a:p>
      </dgm:t>
    </dgm:pt>
    <dgm:pt modelId="{1CBFD292-6AFB-4823-92FF-26D7ED954125}">
      <dgm:prSet custT="1"/>
      <dgm:spPr>
        <a:solidFill>
          <a:schemeClr val="accent2">
            <a:lumMod val="50000"/>
          </a:schemeClr>
        </a:solidFill>
      </dgm:spPr>
      <dgm:t>
        <a:bodyPr/>
        <a:lstStyle/>
        <a:p>
          <a:r>
            <a:rPr lang="en-US" sz="1300" dirty="0"/>
            <a:t>2. The young girl, who had been performing well in school, began not doing her work, getting poor grades, and even thinking about suicide.</a:t>
          </a:r>
        </a:p>
      </dgm:t>
    </dgm:pt>
    <dgm:pt modelId="{A0509790-19A8-4EFE-99D1-D7D4CD968BB2}" type="parTrans" cxnId="{7F1570E6-4326-446C-8DC7-5881386DFF26}">
      <dgm:prSet/>
      <dgm:spPr/>
      <dgm:t>
        <a:bodyPr/>
        <a:lstStyle/>
        <a:p>
          <a:endParaRPr lang="en-US"/>
        </a:p>
      </dgm:t>
    </dgm:pt>
    <dgm:pt modelId="{BEB26596-A279-4EDE-9FF6-3157B00772DE}" type="sibTrans" cxnId="{7F1570E6-4326-446C-8DC7-5881386DFF26}">
      <dgm:prSet/>
      <dgm:spPr/>
      <dgm:t>
        <a:bodyPr/>
        <a:lstStyle/>
        <a:p>
          <a:endParaRPr lang="en-US"/>
        </a:p>
      </dgm:t>
    </dgm:pt>
    <dgm:pt modelId="{05D6F93E-90C1-458C-AD3F-F4721759C430}">
      <dgm:prSet custT="1"/>
      <dgm:spPr>
        <a:solidFill>
          <a:schemeClr val="accent1">
            <a:lumMod val="75000"/>
          </a:schemeClr>
        </a:solidFill>
      </dgm:spPr>
      <dgm:t>
        <a:bodyPr/>
        <a:lstStyle/>
        <a:p>
          <a:r>
            <a:rPr lang="en-US" sz="1600" dirty="0"/>
            <a:t>3. The Supreme Court found the district’s inaction, after notice and the resulting impacts, made it responsible for the sexual harassment of one student by another. </a:t>
          </a:r>
        </a:p>
      </dgm:t>
    </dgm:pt>
    <dgm:pt modelId="{309892B8-C8F7-4768-B02D-4F4838E1C6E4}" type="parTrans" cxnId="{FACAE4C0-2D58-4C95-9FA7-4EA9EC35CDD6}">
      <dgm:prSet/>
      <dgm:spPr/>
      <dgm:t>
        <a:bodyPr/>
        <a:lstStyle/>
        <a:p>
          <a:endParaRPr lang="en-US"/>
        </a:p>
      </dgm:t>
    </dgm:pt>
    <dgm:pt modelId="{97A0EC20-2BD6-4D48-8D75-88CDC96E185C}" type="sibTrans" cxnId="{FACAE4C0-2D58-4C95-9FA7-4EA9EC35CDD6}">
      <dgm:prSet/>
      <dgm:spPr/>
      <dgm:t>
        <a:bodyPr/>
        <a:lstStyle/>
        <a:p>
          <a:endParaRPr lang="en-US"/>
        </a:p>
      </dgm:t>
    </dgm:pt>
    <dgm:pt modelId="{7A8CE0F4-1D4A-492E-94E4-CEA12A5D74C0}">
      <dgm:prSet custT="1"/>
      <dgm:spPr/>
      <dgm:t>
        <a:bodyPr/>
        <a:lstStyle/>
        <a:p>
          <a:r>
            <a:rPr lang="en-US" sz="1400" dirty="0"/>
            <a:t>1. An elementary school girl was harassed verbally and physically for months by a boy.  This behavior was reported, repeatedly.  Nothing was done to stop it. </a:t>
          </a:r>
        </a:p>
      </dgm:t>
    </dgm:pt>
    <dgm:pt modelId="{720256B7-71E5-49F6-99B0-426CA56417BB}" type="parTrans" cxnId="{95310317-9706-4320-8281-649EC12753E7}">
      <dgm:prSet/>
      <dgm:spPr/>
      <dgm:t>
        <a:bodyPr/>
        <a:lstStyle/>
        <a:p>
          <a:endParaRPr lang="en-US"/>
        </a:p>
      </dgm:t>
    </dgm:pt>
    <dgm:pt modelId="{7CFAA357-B29A-4BA7-AF22-1378F1B628DA}" type="sibTrans" cxnId="{95310317-9706-4320-8281-649EC12753E7}">
      <dgm:prSet/>
      <dgm:spPr/>
      <dgm:t>
        <a:bodyPr/>
        <a:lstStyle/>
        <a:p>
          <a:endParaRPr lang="en-US"/>
        </a:p>
      </dgm:t>
    </dgm:pt>
    <dgm:pt modelId="{53C9FB47-0BAF-4BA9-A6E7-77F83B13F1AB}" type="pres">
      <dgm:prSet presAssocID="{5061AF0D-789E-422F-97F4-39B6467DC520}" presName="compositeShape" presStyleCnt="0">
        <dgm:presLayoutVars>
          <dgm:chMax val="7"/>
          <dgm:dir/>
          <dgm:resizeHandles val="exact"/>
        </dgm:presLayoutVars>
      </dgm:prSet>
      <dgm:spPr/>
      <dgm:t>
        <a:bodyPr/>
        <a:lstStyle/>
        <a:p>
          <a:endParaRPr lang="en-US"/>
        </a:p>
      </dgm:t>
    </dgm:pt>
    <dgm:pt modelId="{6E4D5270-210B-4CF1-9BB8-AF84E0015978}" type="pres">
      <dgm:prSet presAssocID="{5061AF0D-789E-422F-97F4-39B6467DC520}" presName="wedge1" presStyleLbl="node1" presStyleIdx="0" presStyleCnt="3"/>
      <dgm:spPr/>
      <dgm:t>
        <a:bodyPr/>
        <a:lstStyle/>
        <a:p>
          <a:endParaRPr lang="en-US"/>
        </a:p>
      </dgm:t>
    </dgm:pt>
    <dgm:pt modelId="{731536AA-F769-45A3-A58E-C709C5545F12}" type="pres">
      <dgm:prSet presAssocID="{5061AF0D-789E-422F-97F4-39B6467DC520}" presName="dummy1a" presStyleCnt="0"/>
      <dgm:spPr/>
    </dgm:pt>
    <dgm:pt modelId="{A1D8ACA1-CD16-486E-BC3A-E7020FC59CCE}" type="pres">
      <dgm:prSet presAssocID="{5061AF0D-789E-422F-97F4-39B6467DC520}" presName="dummy1b" presStyleCnt="0"/>
      <dgm:spPr/>
    </dgm:pt>
    <dgm:pt modelId="{DA2322E5-03EF-4791-864A-6CDB7226A3C5}" type="pres">
      <dgm:prSet presAssocID="{5061AF0D-789E-422F-97F4-39B6467DC520}" presName="wedge1Tx" presStyleLbl="node1" presStyleIdx="0" presStyleCnt="3">
        <dgm:presLayoutVars>
          <dgm:chMax val="0"/>
          <dgm:chPref val="0"/>
          <dgm:bulletEnabled val="1"/>
        </dgm:presLayoutVars>
      </dgm:prSet>
      <dgm:spPr/>
      <dgm:t>
        <a:bodyPr/>
        <a:lstStyle/>
        <a:p>
          <a:endParaRPr lang="en-US"/>
        </a:p>
      </dgm:t>
    </dgm:pt>
    <dgm:pt modelId="{E94954DA-015D-4F98-9978-56062A672932}" type="pres">
      <dgm:prSet presAssocID="{5061AF0D-789E-422F-97F4-39B6467DC520}" presName="wedge2" presStyleLbl="node1" presStyleIdx="1" presStyleCnt="3"/>
      <dgm:spPr/>
      <dgm:t>
        <a:bodyPr/>
        <a:lstStyle/>
        <a:p>
          <a:endParaRPr lang="en-US"/>
        </a:p>
      </dgm:t>
    </dgm:pt>
    <dgm:pt modelId="{2DD365EC-3DCE-4AC6-B22D-372D60412ECD}" type="pres">
      <dgm:prSet presAssocID="{5061AF0D-789E-422F-97F4-39B6467DC520}" presName="dummy2a" presStyleCnt="0"/>
      <dgm:spPr/>
    </dgm:pt>
    <dgm:pt modelId="{B226504C-BA04-4CB2-973E-BACFBF4C22BB}" type="pres">
      <dgm:prSet presAssocID="{5061AF0D-789E-422F-97F4-39B6467DC520}" presName="dummy2b" presStyleCnt="0"/>
      <dgm:spPr/>
    </dgm:pt>
    <dgm:pt modelId="{24FA432C-2019-4874-A512-B904E229A90E}" type="pres">
      <dgm:prSet presAssocID="{5061AF0D-789E-422F-97F4-39B6467DC520}" presName="wedge2Tx" presStyleLbl="node1" presStyleIdx="1" presStyleCnt="3">
        <dgm:presLayoutVars>
          <dgm:chMax val="0"/>
          <dgm:chPref val="0"/>
          <dgm:bulletEnabled val="1"/>
        </dgm:presLayoutVars>
      </dgm:prSet>
      <dgm:spPr/>
      <dgm:t>
        <a:bodyPr/>
        <a:lstStyle/>
        <a:p>
          <a:endParaRPr lang="en-US"/>
        </a:p>
      </dgm:t>
    </dgm:pt>
    <dgm:pt modelId="{A485317C-DF1D-4D5B-B3E5-F135FE953A9E}" type="pres">
      <dgm:prSet presAssocID="{5061AF0D-789E-422F-97F4-39B6467DC520}" presName="wedge3" presStyleLbl="node1" presStyleIdx="2" presStyleCnt="3"/>
      <dgm:spPr/>
      <dgm:t>
        <a:bodyPr/>
        <a:lstStyle/>
        <a:p>
          <a:endParaRPr lang="en-US"/>
        </a:p>
      </dgm:t>
    </dgm:pt>
    <dgm:pt modelId="{45B7D441-D04C-4F1A-AB52-63E950304EBE}" type="pres">
      <dgm:prSet presAssocID="{5061AF0D-789E-422F-97F4-39B6467DC520}" presName="dummy3a" presStyleCnt="0"/>
      <dgm:spPr/>
    </dgm:pt>
    <dgm:pt modelId="{00D9511B-0848-4C09-9F25-66508EB689A7}" type="pres">
      <dgm:prSet presAssocID="{5061AF0D-789E-422F-97F4-39B6467DC520}" presName="dummy3b" presStyleCnt="0"/>
      <dgm:spPr/>
    </dgm:pt>
    <dgm:pt modelId="{20235BED-BFCC-434E-BCCA-DBE8ED0C17C1}" type="pres">
      <dgm:prSet presAssocID="{5061AF0D-789E-422F-97F4-39B6467DC520}" presName="wedge3Tx" presStyleLbl="node1" presStyleIdx="2" presStyleCnt="3">
        <dgm:presLayoutVars>
          <dgm:chMax val="0"/>
          <dgm:chPref val="0"/>
          <dgm:bulletEnabled val="1"/>
        </dgm:presLayoutVars>
      </dgm:prSet>
      <dgm:spPr/>
      <dgm:t>
        <a:bodyPr/>
        <a:lstStyle/>
        <a:p>
          <a:endParaRPr lang="en-US"/>
        </a:p>
      </dgm:t>
    </dgm:pt>
    <dgm:pt modelId="{E1C84A95-3BB1-4AD4-A660-77615964D662}" type="pres">
      <dgm:prSet presAssocID="{BEB26596-A279-4EDE-9FF6-3157B00772DE}" presName="arrowWedge1" presStyleLbl="fgSibTrans2D1" presStyleIdx="0" presStyleCnt="3" custLinFactNeighborX="1617" custLinFactNeighborY="-285"/>
      <dgm:spPr/>
    </dgm:pt>
    <dgm:pt modelId="{266CF1D9-4D23-45DD-A06C-81C38FEAC9CC}" type="pres">
      <dgm:prSet presAssocID="{97A0EC20-2BD6-4D48-8D75-88CDC96E185C}" presName="arrowWedge2" presStyleLbl="fgSibTrans2D1" presStyleIdx="1" presStyleCnt="3" custLinFactNeighborX="856" custLinFactNeighborY="1284"/>
      <dgm:spPr/>
    </dgm:pt>
    <dgm:pt modelId="{21E3516D-4150-4559-A493-5BF66F9C4BC3}" type="pres">
      <dgm:prSet presAssocID="{7CFAA357-B29A-4BA7-AF22-1378F1B628DA}" presName="arrowWedge3" presStyleLbl="fgSibTrans2D1" presStyleIdx="2" presStyleCnt="3"/>
      <dgm:spPr/>
    </dgm:pt>
  </dgm:ptLst>
  <dgm:cxnLst>
    <dgm:cxn modelId="{96AD0187-FE45-4CEF-BAB1-7AD340794E28}" type="presOf" srcId="{1CBFD292-6AFB-4823-92FF-26D7ED954125}" destId="{DA2322E5-03EF-4791-864A-6CDB7226A3C5}" srcOrd="1" destOrd="0" presId="urn:microsoft.com/office/officeart/2005/8/layout/cycle8"/>
    <dgm:cxn modelId="{6D79495F-0E31-409B-AA3D-98806E465906}" type="presOf" srcId="{7A8CE0F4-1D4A-492E-94E4-CEA12A5D74C0}" destId="{20235BED-BFCC-434E-BCCA-DBE8ED0C17C1}" srcOrd="1" destOrd="0" presId="urn:microsoft.com/office/officeart/2005/8/layout/cycle8"/>
    <dgm:cxn modelId="{95310317-9706-4320-8281-649EC12753E7}" srcId="{5061AF0D-789E-422F-97F4-39B6467DC520}" destId="{7A8CE0F4-1D4A-492E-94E4-CEA12A5D74C0}" srcOrd="2" destOrd="0" parTransId="{720256B7-71E5-49F6-99B0-426CA56417BB}" sibTransId="{7CFAA357-B29A-4BA7-AF22-1378F1B628DA}"/>
    <dgm:cxn modelId="{7F1570E6-4326-446C-8DC7-5881386DFF26}" srcId="{5061AF0D-789E-422F-97F4-39B6467DC520}" destId="{1CBFD292-6AFB-4823-92FF-26D7ED954125}" srcOrd="0" destOrd="0" parTransId="{A0509790-19A8-4EFE-99D1-D7D4CD968BB2}" sibTransId="{BEB26596-A279-4EDE-9FF6-3157B00772DE}"/>
    <dgm:cxn modelId="{60A40BDE-49D1-4FC3-840A-0F3F7FCADE2B}" type="presOf" srcId="{05D6F93E-90C1-458C-AD3F-F4721759C430}" destId="{E94954DA-015D-4F98-9978-56062A672932}" srcOrd="0" destOrd="0" presId="urn:microsoft.com/office/officeart/2005/8/layout/cycle8"/>
    <dgm:cxn modelId="{A83D6F76-4DE4-4493-A4E9-414935701658}" type="presOf" srcId="{05D6F93E-90C1-458C-AD3F-F4721759C430}" destId="{24FA432C-2019-4874-A512-B904E229A90E}" srcOrd="1" destOrd="0" presId="urn:microsoft.com/office/officeart/2005/8/layout/cycle8"/>
    <dgm:cxn modelId="{DD4FD8D4-4498-42C7-8B76-16B847BA1BA4}" type="presOf" srcId="{1CBFD292-6AFB-4823-92FF-26D7ED954125}" destId="{6E4D5270-210B-4CF1-9BB8-AF84E0015978}" srcOrd="0" destOrd="0" presId="urn:microsoft.com/office/officeart/2005/8/layout/cycle8"/>
    <dgm:cxn modelId="{ECF2EE45-073A-4896-B326-DE9D708785BD}" type="presOf" srcId="{7A8CE0F4-1D4A-492E-94E4-CEA12A5D74C0}" destId="{A485317C-DF1D-4D5B-B3E5-F135FE953A9E}" srcOrd="0" destOrd="0" presId="urn:microsoft.com/office/officeart/2005/8/layout/cycle8"/>
    <dgm:cxn modelId="{FACAE4C0-2D58-4C95-9FA7-4EA9EC35CDD6}" srcId="{5061AF0D-789E-422F-97F4-39B6467DC520}" destId="{05D6F93E-90C1-458C-AD3F-F4721759C430}" srcOrd="1" destOrd="0" parTransId="{309892B8-C8F7-4768-B02D-4F4838E1C6E4}" sibTransId="{97A0EC20-2BD6-4D48-8D75-88CDC96E185C}"/>
    <dgm:cxn modelId="{15F3F3FF-DC22-4E74-A8D1-DE40067F4057}" type="presOf" srcId="{5061AF0D-789E-422F-97F4-39B6467DC520}" destId="{53C9FB47-0BAF-4BA9-A6E7-77F83B13F1AB}" srcOrd="0" destOrd="0" presId="urn:microsoft.com/office/officeart/2005/8/layout/cycle8"/>
    <dgm:cxn modelId="{02C4EA02-13D0-49F9-809E-6FC12C01A5FB}" type="presParOf" srcId="{53C9FB47-0BAF-4BA9-A6E7-77F83B13F1AB}" destId="{6E4D5270-210B-4CF1-9BB8-AF84E0015978}" srcOrd="0" destOrd="0" presId="urn:microsoft.com/office/officeart/2005/8/layout/cycle8"/>
    <dgm:cxn modelId="{FD27FC46-F2A2-42B4-9328-BFC8CD8A905F}" type="presParOf" srcId="{53C9FB47-0BAF-4BA9-A6E7-77F83B13F1AB}" destId="{731536AA-F769-45A3-A58E-C709C5545F12}" srcOrd="1" destOrd="0" presId="urn:microsoft.com/office/officeart/2005/8/layout/cycle8"/>
    <dgm:cxn modelId="{C3B2289C-3E1D-4E5B-BFCA-1F92F207A4B7}" type="presParOf" srcId="{53C9FB47-0BAF-4BA9-A6E7-77F83B13F1AB}" destId="{A1D8ACA1-CD16-486E-BC3A-E7020FC59CCE}" srcOrd="2" destOrd="0" presId="urn:microsoft.com/office/officeart/2005/8/layout/cycle8"/>
    <dgm:cxn modelId="{CF8D9498-BCB6-469E-83DF-3DD6E4B3DD8A}" type="presParOf" srcId="{53C9FB47-0BAF-4BA9-A6E7-77F83B13F1AB}" destId="{DA2322E5-03EF-4791-864A-6CDB7226A3C5}" srcOrd="3" destOrd="0" presId="urn:microsoft.com/office/officeart/2005/8/layout/cycle8"/>
    <dgm:cxn modelId="{8BC25437-843B-4594-BEDA-E118D38724C5}" type="presParOf" srcId="{53C9FB47-0BAF-4BA9-A6E7-77F83B13F1AB}" destId="{E94954DA-015D-4F98-9978-56062A672932}" srcOrd="4" destOrd="0" presId="urn:microsoft.com/office/officeart/2005/8/layout/cycle8"/>
    <dgm:cxn modelId="{CAC745B0-B77E-4222-9001-339F45F575AA}" type="presParOf" srcId="{53C9FB47-0BAF-4BA9-A6E7-77F83B13F1AB}" destId="{2DD365EC-3DCE-4AC6-B22D-372D60412ECD}" srcOrd="5" destOrd="0" presId="urn:microsoft.com/office/officeart/2005/8/layout/cycle8"/>
    <dgm:cxn modelId="{55814247-45E1-44D3-87A4-A83CF13F1E63}" type="presParOf" srcId="{53C9FB47-0BAF-4BA9-A6E7-77F83B13F1AB}" destId="{B226504C-BA04-4CB2-973E-BACFBF4C22BB}" srcOrd="6" destOrd="0" presId="urn:microsoft.com/office/officeart/2005/8/layout/cycle8"/>
    <dgm:cxn modelId="{F69EFA88-7ADD-4A07-BD2B-05ED2E39382D}" type="presParOf" srcId="{53C9FB47-0BAF-4BA9-A6E7-77F83B13F1AB}" destId="{24FA432C-2019-4874-A512-B904E229A90E}" srcOrd="7" destOrd="0" presId="urn:microsoft.com/office/officeart/2005/8/layout/cycle8"/>
    <dgm:cxn modelId="{99BBE682-531E-49F9-97B6-F349C7B616FC}" type="presParOf" srcId="{53C9FB47-0BAF-4BA9-A6E7-77F83B13F1AB}" destId="{A485317C-DF1D-4D5B-B3E5-F135FE953A9E}" srcOrd="8" destOrd="0" presId="urn:microsoft.com/office/officeart/2005/8/layout/cycle8"/>
    <dgm:cxn modelId="{7C4678C1-F7DD-4EB2-9C2A-DBBEF4937B03}" type="presParOf" srcId="{53C9FB47-0BAF-4BA9-A6E7-77F83B13F1AB}" destId="{45B7D441-D04C-4F1A-AB52-63E950304EBE}" srcOrd="9" destOrd="0" presId="urn:microsoft.com/office/officeart/2005/8/layout/cycle8"/>
    <dgm:cxn modelId="{0D89B4E5-6126-4107-8716-083F80E6E592}" type="presParOf" srcId="{53C9FB47-0BAF-4BA9-A6E7-77F83B13F1AB}" destId="{00D9511B-0848-4C09-9F25-66508EB689A7}" srcOrd="10" destOrd="0" presId="urn:microsoft.com/office/officeart/2005/8/layout/cycle8"/>
    <dgm:cxn modelId="{43BA32C4-1056-4102-A0D5-C2E7A40B395E}" type="presParOf" srcId="{53C9FB47-0BAF-4BA9-A6E7-77F83B13F1AB}" destId="{20235BED-BFCC-434E-BCCA-DBE8ED0C17C1}" srcOrd="11" destOrd="0" presId="urn:microsoft.com/office/officeart/2005/8/layout/cycle8"/>
    <dgm:cxn modelId="{3F95BF2B-B48C-4607-AD97-2B82E867F35C}" type="presParOf" srcId="{53C9FB47-0BAF-4BA9-A6E7-77F83B13F1AB}" destId="{E1C84A95-3BB1-4AD4-A660-77615964D662}" srcOrd="12" destOrd="0" presId="urn:microsoft.com/office/officeart/2005/8/layout/cycle8"/>
    <dgm:cxn modelId="{F4224CFD-715E-4D70-80C7-049F715D6DCB}" type="presParOf" srcId="{53C9FB47-0BAF-4BA9-A6E7-77F83B13F1AB}" destId="{266CF1D9-4D23-45DD-A06C-81C38FEAC9CC}" srcOrd="13" destOrd="0" presId="urn:microsoft.com/office/officeart/2005/8/layout/cycle8"/>
    <dgm:cxn modelId="{1AD507E6-732B-4F10-A8B7-85F55DE157D0}" type="presParOf" srcId="{53C9FB47-0BAF-4BA9-A6E7-77F83B13F1AB}" destId="{21E3516D-4150-4559-A493-5BF66F9C4BC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0ACA93-5BD8-4753-8DDF-D81E710AEF2F}"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4D78AF91-5F93-42A0-AC0F-49418AC23C2A}">
      <dgm:prSet/>
      <dgm:spPr/>
      <dgm:t>
        <a:bodyPr/>
        <a:lstStyle/>
        <a:p>
          <a:r>
            <a:rPr lang="en-US" dirty="0"/>
            <a:t>If one student engages in unwelcome sexually-loaded behavior toward another student that is</a:t>
          </a:r>
        </a:p>
      </dgm:t>
    </dgm:pt>
    <dgm:pt modelId="{661C77D6-76A4-4F12-9FD8-65025C7D2195}" type="parTrans" cxnId="{DBD880C9-DAD2-404A-A05E-B7B6ACF56A99}">
      <dgm:prSet/>
      <dgm:spPr/>
      <dgm:t>
        <a:bodyPr/>
        <a:lstStyle/>
        <a:p>
          <a:endParaRPr lang="en-US"/>
        </a:p>
      </dgm:t>
    </dgm:pt>
    <dgm:pt modelId="{C7D2D3E8-4849-480F-9348-CC50EE19E733}" type="sibTrans" cxnId="{DBD880C9-DAD2-404A-A05E-B7B6ACF56A99}">
      <dgm:prSet/>
      <dgm:spPr>
        <a:ln w="28575">
          <a:solidFill>
            <a:schemeClr val="bg1"/>
          </a:solidFill>
        </a:ln>
      </dgm:spPr>
      <dgm:t>
        <a:bodyPr/>
        <a:lstStyle/>
        <a:p>
          <a:endParaRPr lang="en-US" dirty="0"/>
        </a:p>
      </dgm:t>
    </dgm:pt>
    <dgm:pt modelId="{4D6949EC-EDE8-4839-861A-93A82593CBA9}">
      <dgm:prSet/>
      <dgm:spPr/>
      <dgm:t>
        <a:bodyPr/>
        <a:lstStyle/>
        <a:p>
          <a:r>
            <a:rPr lang="en-US" dirty="0"/>
            <a:t>… Sufficiently serious (think: severe and pervasive) that it</a:t>
          </a:r>
        </a:p>
      </dgm:t>
    </dgm:pt>
    <dgm:pt modelId="{AA7BADEC-FFE5-4824-9942-299A1C07617F}" type="parTrans" cxnId="{7B4CF5D6-07A9-4C47-AC48-4E61D3547E7D}">
      <dgm:prSet/>
      <dgm:spPr/>
      <dgm:t>
        <a:bodyPr/>
        <a:lstStyle/>
        <a:p>
          <a:endParaRPr lang="en-US"/>
        </a:p>
      </dgm:t>
    </dgm:pt>
    <dgm:pt modelId="{1B2F764C-6C4B-4829-9118-2138E8C94D68}" type="sibTrans" cxnId="{7B4CF5D6-07A9-4C47-AC48-4E61D3547E7D}">
      <dgm:prSet/>
      <dgm:spPr>
        <a:ln w="28575">
          <a:solidFill>
            <a:schemeClr val="bg1"/>
          </a:solidFill>
        </a:ln>
      </dgm:spPr>
      <dgm:t>
        <a:bodyPr/>
        <a:lstStyle/>
        <a:p>
          <a:endParaRPr lang="en-US" dirty="0"/>
        </a:p>
      </dgm:t>
    </dgm:pt>
    <dgm:pt modelId="{2A3FF53C-F716-4CD5-BB3E-C1A6D02E736C}">
      <dgm:prSet/>
      <dgm:spPr/>
      <dgm:t>
        <a:bodyPr/>
        <a:lstStyle/>
        <a:p>
          <a:r>
            <a:rPr lang="en-US" dirty="0"/>
            <a:t>… Denies or impairs the victim’s ability to participate in and enjoy a school program and</a:t>
          </a:r>
        </a:p>
      </dgm:t>
    </dgm:pt>
    <dgm:pt modelId="{F1F6F148-D7BD-46CC-8428-387D36A4447E}" type="parTrans" cxnId="{77C4DE38-CE91-4BC6-A4DE-D020165E773F}">
      <dgm:prSet/>
      <dgm:spPr/>
      <dgm:t>
        <a:bodyPr/>
        <a:lstStyle/>
        <a:p>
          <a:endParaRPr lang="en-US"/>
        </a:p>
      </dgm:t>
    </dgm:pt>
    <dgm:pt modelId="{A2C8CE0C-5DDB-43C1-B98E-5398EB0D35F1}" type="sibTrans" cxnId="{77C4DE38-CE91-4BC6-A4DE-D020165E773F}">
      <dgm:prSet/>
      <dgm:spPr>
        <a:ln w="38100">
          <a:solidFill>
            <a:schemeClr val="bg1"/>
          </a:solidFill>
        </a:ln>
      </dgm:spPr>
      <dgm:t>
        <a:bodyPr/>
        <a:lstStyle/>
        <a:p>
          <a:endParaRPr lang="en-US" baseline="0" dirty="0">
            <a:solidFill>
              <a:schemeClr val="bg1"/>
            </a:solidFill>
          </a:endParaRPr>
        </a:p>
      </dgm:t>
    </dgm:pt>
    <dgm:pt modelId="{31C0244D-6BBF-43A6-A3CC-66F26A466CD4}">
      <dgm:prSet/>
      <dgm:spPr/>
      <dgm:t>
        <a:bodyPr/>
        <a:lstStyle/>
        <a:p>
          <a:r>
            <a:rPr lang="en-US" dirty="0"/>
            <a:t>… The school knew or reasonably should have known of the harassment, </a:t>
          </a:r>
        </a:p>
      </dgm:t>
    </dgm:pt>
    <dgm:pt modelId="{CDCDB865-77DB-4486-B116-6FF4E0210B81}" type="parTrans" cxnId="{E2005EB6-D7FD-4DEF-B7A2-90D9ACF2F9D4}">
      <dgm:prSet/>
      <dgm:spPr/>
      <dgm:t>
        <a:bodyPr/>
        <a:lstStyle/>
        <a:p>
          <a:endParaRPr lang="en-US"/>
        </a:p>
      </dgm:t>
    </dgm:pt>
    <dgm:pt modelId="{CC41F8B5-FB48-4AF0-B050-4BE4EADBCBA7}" type="sibTrans" cxnId="{E2005EB6-D7FD-4DEF-B7A2-90D9ACF2F9D4}">
      <dgm:prSet/>
      <dgm:spPr>
        <a:ln w="38100">
          <a:solidFill>
            <a:schemeClr val="bg1"/>
          </a:solidFill>
        </a:ln>
      </dgm:spPr>
      <dgm:t>
        <a:bodyPr/>
        <a:lstStyle/>
        <a:p>
          <a:endParaRPr lang="en-US" dirty="0"/>
        </a:p>
      </dgm:t>
    </dgm:pt>
    <dgm:pt modelId="{182908C3-F343-407E-BC9B-0BA20602C788}">
      <dgm:prSet/>
      <dgm:spPr/>
      <dgm:t>
        <a:bodyPr/>
        <a:lstStyle/>
        <a:p>
          <a:r>
            <a:rPr lang="en-US" dirty="0"/>
            <a:t>… The school’s duty is to take prompt and effective action to eliminate the hostile environment, remedy its effects, and prevent its recurrence.</a:t>
          </a:r>
        </a:p>
      </dgm:t>
    </dgm:pt>
    <dgm:pt modelId="{B25F1F32-6BD6-483B-B93B-7D2F65AFACDE}" type="parTrans" cxnId="{93D0D729-3A9C-4A7E-A308-A41182C7CF05}">
      <dgm:prSet/>
      <dgm:spPr/>
      <dgm:t>
        <a:bodyPr/>
        <a:lstStyle/>
        <a:p>
          <a:endParaRPr lang="en-US"/>
        </a:p>
      </dgm:t>
    </dgm:pt>
    <dgm:pt modelId="{DF5E9AE5-6A0A-4BED-948F-575D2884B435}" type="sibTrans" cxnId="{93D0D729-3A9C-4A7E-A308-A41182C7CF05}">
      <dgm:prSet/>
      <dgm:spPr>
        <a:ln w="38100">
          <a:solidFill>
            <a:schemeClr val="bg1"/>
          </a:solidFill>
        </a:ln>
      </dgm:spPr>
      <dgm:t>
        <a:bodyPr/>
        <a:lstStyle/>
        <a:p>
          <a:endParaRPr lang="en-US" dirty="0"/>
        </a:p>
      </dgm:t>
    </dgm:pt>
    <dgm:pt modelId="{40F72783-DCC1-40B1-9455-DEF1B2035BFC}">
      <dgm:prSet/>
      <dgm:spPr/>
      <dgm:t>
        <a:bodyPr/>
        <a:lstStyle/>
        <a:p>
          <a:r>
            <a:rPr lang="en-US" dirty="0"/>
            <a:t>Failure to act on this duty will make the school responsible for the student-on-student harassment.</a:t>
          </a:r>
        </a:p>
      </dgm:t>
    </dgm:pt>
    <dgm:pt modelId="{8B4B7D19-A570-49A4-A205-3A7E9778A4DC}" type="parTrans" cxnId="{83BCA673-8901-46F4-9D35-9811C5CE3FC8}">
      <dgm:prSet/>
      <dgm:spPr/>
      <dgm:t>
        <a:bodyPr/>
        <a:lstStyle/>
        <a:p>
          <a:endParaRPr lang="en-US"/>
        </a:p>
      </dgm:t>
    </dgm:pt>
    <dgm:pt modelId="{9301345E-03FB-4BD8-B066-75EC7EFE68D1}" type="sibTrans" cxnId="{83BCA673-8901-46F4-9D35-9811C5CE3FC8}">
      <dgm:prSet/>
      <dgm:spPr/>
      <dgm:t>
        <a:bodyPr/>
        <a:lstStyle/>
        <a:p>
          <a:endParaRPr lang="en-US"/>
        </a:p>
      </dgm:t>
    </dgm:pt>
    <dgm:pt modelId="{115F8E4E-16D6-4F46-9C51-1C56EDF4B9D7}" type="pres">
      <dgm:prSet presAssocID="{1E0ACA93-5BD8-4753-8DDF-D81E710AEF2F}" presName="Name0" presStyleCnt="0">
        <dgm:presLayoutVars>
          <dgm:dir/>
          <dgm:resizeHandles val="exact"/>
        </dgm:presLayoutVars>
      </dgm:prSet>
      <dgm:spPr/>
      <dgm:t>
        <a:bodyPr/>
        <a:lstStyle/>
        <a:p>
          <a:endParaRPr lang="en-US"/>
        </a:p>
      </dgm:t>
    </dgm:pt>
    <dgm:pt modelId="{142E78D0-F3B2-4DC8-8427-E2743492C69B}" type="pres">
      <dgm:prSet presAssocID="{4D78AF91-5F93-42A0-AC0F-49418AC23C2A}" presName="node" presStyleLbl="node1" presStyleIdx="0" presStyleCnt="6">
        <dgm:presLayoutVars>
          <dgm:bulletEnabled val="1"/>
        </dgm:presLayoutVars>
      </dgm:prSet>
      <dgm:spPr/>
      <dgm:t>
        <a:bodyPr/>
        <a:lstStyle/>
        <a:p>
          <a:endParaRPr lang="en-US"/>
        </a:p>
      </dgm:t>
    </dgm:pt>
    <dgm:pt modelId="{EAC400C2-E0B6-4084-8B23-D2AD05D91ABE}" type="pres">
      <dgm:prSet presAssocID="{C7D2D3E8-4849-480F-9348-CC50EE19E733}" presName="sibTrans" presStyleLbl="sibTrans1D1" presStyleIdx="0" presStyleCnt="5"/>
      <dgm:spPr/>
      <dgm:t>
        <a:bodyPr/>
        <a:lstStyle/>
        <a:p>
          <a:endParaRPr lang="en-US"/>
        </a:p>
      </dgm:t>
    </dgm:pt>
    <dgm:pt modelId="{40DE6FD8-F53A-46AF-81D3-7D0D608281D7}" type="pres">
      <dgm:prSet presAssocID="{C7D2D3E8-4849-480F-9348-CC50EE19E733}" presName="connectorText" presStyleLbl="sibTrans1D1" presStyleIdx="0" presStyleCnt="5"/>
      <dgm:spPr/>
      <dgm:t>
        <a:bodyPr/>
        <a:lstStyle/>
        <a:p>
          <a:endParaRPr lang="en-US"/>
        </a:p>
      </dgm:t>
    </dgm:pt>
    <dgm:pt modelId="{C522EFCD-3EC0-466A-8C0C-BB88FF6E353F}" type="pres">
      <dgm:prSet presAssocID="{4D6949EC-EDE8-4839-861A-93A82593CBA9}" presName="node" presStyleLbl="node1" presStyleIdx="1" presStyleCnt="6">
        <dgm:presLayoutVars>
          <dgm:bulletEnabled val="1"/>
        </dgm:presLayoutVars>
      </dgm:prSet>
      <dgm:spPr/>
      <dgm:t>
        <a:bodyPr/>
        <a:lstStyle/>
        <a:p>
          <a:endParaRPr lang="en-US"/>
        </a:p>
      </dgm:t>
    </dgm:pt>
    <dgm:pt modelId="{DFA65A10-8546-4226-9582-1B671557830B}" type="pres">
      <dgm:prSet presAssocID="{1B2F764C-6C4B-4829-9118-2138E8C94D68}" presName="sibTrans" presStyleLbl="sibTrans1D1" presStyleIdx="1" presStyleCnt="5"/>
      <dgm:spPr/>
      <dgm:t>
        <a:bodyPr/>
        <a:lstStyle/>
        <a:p>
          <a:endParaRPr lang="en-US"/>
        </a:p>
      </dgm:t>
    </dgm:pt>
    <dgm:pt modelId="{F1CB3E24-4562-4643-B33C-FA0832F26B46}" type="pres">
      <dgm:prSet presAssocID="{1B2F764C-6C4B-4829-9118-2138E8C94D68}" presName="connectorText" presStyleLbl="sibTrans1D1" presStyleIdx="1" presStyleCnt="5"/>
      <dgm:spPr/>
      <dgm:t>
        <a:bodyPr/>
        <a:lstStyle/>
        <a:p>
          <a:endParaRPr lang="en-US"/>
        </a:p>
      </dgm:t>
    </dgm:pt>
    <dgm:pt modelId="{323C5AA8-E951-4D0B-88FA-E2FCBC19FB17}" type="pres">
      <dgm:prSet presAssocID="{2A3FF53C-F716-4CD5-BB3E-C1A6D02E736C}" presName="node" presStyleLbl="node1" presStyleIdx="2" presStyleCnt="6">
        <dgm:presLayoutVars>
          <dgm:bulletEnabled val="1"/>
        </dgm:presLayoutVars>
      </dgm:prSet>
      <dgm:spPr/>
      <dgm:t>
        <a:bodyPr/>
        <a:lstStyle/>
        <a:p>
          <a:endParaRPr lang="en-US"/>
        </a:p>
      </dgm:t>
    </dgm:pt>
    <dgm:pt modelId="{494A1870-22C8-4762-A0C3-0F4072DAC600}" type="pres">
      <dgm:prSet presAssocID="{A2C8CE0C-5DDB-43C1-B98E-5398EB0D35F1}" presName="sibTrans" presStyleLbl="sibTrans1D1" presStyleIdx="2" presStyleCnt="5"/>
      <dgm:spPr/>
      <dgm:t>
        <a:bodyPr/>
        <a:lstStyle/>
        <a:p>
          <a:endParaRPr lang="en-US"/>
        </a:p>
      </dgm:t>
    </dgm:pt>
    <dgm:pt modelId="{34F1D187-D6D6-47D7-93BC-2F56515753C1}" type="pres">
      <dgm:prSet presAssocID="{A2C8CE0C-5DDB-43C1-B98E-5398EB0D35F1}" presName="connectorText" presStyleLbl="sibTrans1D1" presStyleIdx="2" presStyleCnt="5"/>
      <dgm:spPr/>
      <dgm:t>
        <a:bodyPr/>
        <a:lstStyle/>
        <a:p>
          <a:endParaRPr lang="en-US"/>
        </a:p>
      </dgm:t>
    </dgm:pt>
    <dgm:pt modelId="{5DED1938-52F2-460D-9A1F-C5DD3AD8FB43}" type="pres">
      <dgm:prSet presAssocID="{31C0244D-6BBF-43A6-A3CC-66F26A466CD4}" presName="node" presStyleLbl="node1" presStyleIdx="3" presStyleCnt="6">
        <dgm:presLayoutVars>
          <dgm:bulletEnabled val="1"/>
        </dgm:presLayoutVars>
      </dgm:prSet>
      <dgm:spPr/>
      <dgm:t>
        <a:bodyPr/>
        <a:lstStyle/>
        <a:p>
          <a:endParaRPr lang="en-US"/>
        </a:p>
      </dgm:t>
    </dgm:pt>
    <dgm:pt modelId="{6578F133-537B-474A-AA91-4B2C9DBBEF9B}" type="pres">
      <dgm:prSet presAssocID="{CC41F8B5-FB48-4AF0-B050-4BE4EADBCBA7}" presName="sibTrans" presStyleLbl="sibTrans1D1" presStyleIdx="3" presStyleCnt="5"/>
      <dgm:spPr/>
      <dgm:t>
        <a:bodyPr/>
        <a:lstStyle/>
        <a:p>
          <a:endParaRPr lang="en-US"/>
        </a:p>
      </dgm:t>
    </dgm:pt>
    <dgm:pt modelId="{C2E4AA03-052D-4BA1-A547-06E4AB3579EA}" type="pres">
      <dgm:prSet presAssocID="{CC41F8B5-FB48-4AF0-B050-4BE4EADBCBA7}" presName="connectorText" presStyleLbl="sibTrans1D1" presStyleIdx="3" presStyleCnt="5"/>
      <dgm:spPr/>
      <dgm:t>
        <a:bodyPr/>
        <a:lstStyle/>
        <a:p>
          <a:endParaRPr lang="en-US"/>
        </a:p>
      </dgm:t>
    </dgm:pt>
    <dgm:pt modelId="{86D6216E-B682-42E9-8974-BD1B58767FC0}" type="pres">
      <dgm:prSet presAssocID="{182908C3-F343-407E-BC9B-0BA20602C788}" presName="node" presStyleLbl="node1" presStyleIdx="4" presStyleCnt="6">
        <dgm:presLayoutVars>
          <dgm:bulletEnabled val="1"/>
        </dgm:presLayoutVars>
      </dgm:prSet>
      <dgm:spPr/>
      <dgm:t>
        <a:bodyPr/>
        <a:lstStyle/>
        <a:p>
          <a:endParaRPr lang="en-US"/>
        </a:p>
      </dgm:t>
    </dgm:pt>
    <dgm:pt modelId="{18B97225-C2A5-403B-8C6F-193192435989}" type="pres">
      <dgm:prSet presAssocID="{DF5E9AE5-6A0A-4BED-948F-575D2884B435}" presName="sibTrans" presStyleLbl="sibTrans1D1" presStyleIdx="4" presStyleCnt="5"/>
      <dgm:spPr/>
      <dgm:t>
        <a:bodyPr/>
        <a:lstStyle/>
        <a:p>
          <a:endParaRPr lang="en-US"/>
        </a:p>
      </dgm:t>
    </dgm:pt>
    <dgm:pt modelId="{217FCDF0-9C83-4754-A848-D86A872669C5}" type="pres">
      <dgm:prSet presAssocID="{DF5E9AE5-6A0A-4BED-948F-575D2884B435}" presName="connectorText" presStyleLbl="sibTrans1D1" presStyleIdx="4" presStyleCnt="5"/>
      <dgm:spPr/>
      <dgm:t>
        <a:bodyPr/>
        <a:lstStyle/>
        <a:p>
          <a:endParaRPr lang="en-US"/>
        </a:p>
      </dgm:t>
    </dgm:pt>
    <dgm:pt modelId="{27F8E310-644F-48E9-BB79-E6F65F0B4DFC}" type="pres">
      <dgm:prSet presAssocID="{40F72783-DCC1-40B1-9455-DEF1B2035BFC}" presName="node" presStyleLbl="node1" presStyleIdx="5" presStyleCnt="6">
        <dgm:presLayoutVars>
          <dgm:bulletEnabled val="1"/>
        </dgm:presLayoutVars>
      </dgm:prSet>
      <dgm:spPr/>
      <dgm:t>
        <a:bodyPr/>
        <a:lstStyle/>
        <a:p>
          <a:endParaRPr lang="en-US"/>
        </a:p>
      </dgm:t>
    </dgm:pt>
  </dgm:ptLst>
  <dgm:cxnLst>
    <dgm:cxn modelId="{77C4DE38-CE91-4BC6-A4DE-D020165E773F}" srcId="{1E0ACA93-5BD8-4753-8DDF-D81E710AEF2F}" destId="{2A3FF53C-F716-4CD5-BB3E-C1A6D02E736C}" srcOrd="2" destOrd="0" parTransId="{F1F6F148-D7BD-46CC-8428-387D36A4447E}" sibTransId="{A2C8CE0C-5DDB-43C1-B98E-5398EB0D35F1}"/>
    <dgm:cxn modelId="{DBD880C9-DAD2-404A-A05E-B7B6ACF56A99}" srcId="{1E0ACA93-5BD8-4753-8DDF-D81E710AEF2F}" destId="{4D78AF91-5F93-42A0-AC0F-49418AC23C2A}" srcOrd="0" destOrd="0" parTransId="{661C77D6-76A4-4F12-9FD8-65025C7D2195}" sibTransId="{C7D2D3E8-4849-480F-9348-CC50EE19E733}"/>
    <dgm:cxn modelId="{83BCA673-8901-46F4-9D35-9811C5CE3FC8}" srcId="{1E0ACA93-5BD8-4753-8DDF-D81E710AEF2F}" destId="{40F72783-DCC1-40B1-9455-DEF1B2035BFC}" srcOrd="5" destOrd="0" parTransId="{8B4B7D19-A570-49A4-A205-3A7E9778A4DC}" sibTransId="{9301345E-03FB-4BD8-B066-75EC7EFE68D1}"/>
    <dgm:cxn modelId="{34AF0BD9-813E-4574-A777-C5C9C023C780}" type="presOf" srcId="{1E0ACA93-5BD8-4753-8DDF-D81E710AEF2F}" destId="{115F8E4E-16D6-4F46-9C51-1C56EDF4B9D7}" srcOrd="0" destOrd="0" presId="urn:microsoft.com/office/officeart/2016/7/layout/RepeatingBendingProcessNew"/>
    <dgm:cxn modelId="{A0503356-634C-4625-AAA3-DBCE499C3A04}" type="presOf" srcId="{C7D2D3E8-4849-480F-9348-CC50EE19E733}" destId="{EAC400C2-E0B6-4084-8B23-D2AD05D91ABE}" srcOrd="0" destOrd="0" presId="urn:microsoft.com/office/officeart/2016/7/layout/RepeatingBendingProcessNew"/>
    <dgm:cxn modelId="{C4ACCC3B-8A5D-4DA2-8003-FA483A98CC52}" type="presOf" srcId="{DF5E9AE5-6A0A-4BED-948F-575D2884B435}" destId="{18B97225-C2A5-403B-8C6F-193192435989}" srcOrd="0" destOrd="0" presId="urn:microsoft.com/office/officeart/2016/7/layout/RepeatingBendingProcessNew"/>
    <dgm:cxn modelId="{236FA2DD-6FA8-4E27-964B-CF73429794E7}" type="presOf" srcId="{31C0244D-6BBF-43A6-A3CC-66F26A466CD4}" destId="{5DED1938-52F2-460D-9A1F-C5DD3AD8FB43}" srcOrd="0" destOrd="0" presId="urn:microsoft.com/office/officeart/2016/7/layout/RepeatingBendingProcessNew"/>
    <dgm:cxn modelId="{E274F965-90A3-49A0-85DF-3E19504E5758}" type="presOf" srcId="{4D78AF91-5F93-42A0-AC0F-49418AC23C2A}" destId="{142E78D0-F3B2-4DC8-8427-E2743492C69B}" srcOrd="0" destOrd="0" presId="urn:microsoft.com/office/officeart/2016/7/layout/RepeatingBendingProcessNew"/>
    <dgm:cxn modelId="{46E8D958-4C06-4067-B611-7F8C09BB0497}" type="presOf" srcId="{1B2F764C-6C4B-4829-9118-2138E8C94D68}" destId="{DFA65A10-8546-4226-9582-1B671557830B}" srcOrd="0" destOrd="0" presId="urn:microsoft.com/office/officeart/2016/7/layout/RepeatingBendingProcessNew"/>
    <dgm:cxn modelId="{843FF4C6-E538-4609-8091-BBED5F6E21FE}" type="presOf" srcId="{1B2F764C-6C4B-4829-9118-2138E8C94D68}" destId="{F1CB3E24-4562-4643-B33C-FA0832F26B46}" srcOrd="1" destOrd="0" presId="urn:microsoft.com/office/officeart/2016/7/layout/RepeatingBendingProcessNew"/>
    <dgm:cxn modelId="{FDB471E1-C90F-4672-BAE4-7C2E73BF439E}" type="presOf" srcId="{DF5E9AE5-6A0A-4BED-948F-575D2884B435}" destId="{217FCDF0-9C83-4754-A848-D86A872669C5}" srcOrd="1" destOrd="0" presId="urn:microsoft.com/office/officeart/2016/7/layout/RepeatingBendingProcessNew"/>
    <dgm:cxn modelId="{29A780CE-BEFF-4A14-9E4E-3FDD08E5F103}" type="presOf" srcId="{A2C8CE0C-5DDB-43C1-B98E-5398EB0D35F1}" destId="{494A1870-22C8-4762-A0C3-0F4072DAC600}" srcOrd="0" destOrd="0" presId="urn:microsoft.com/office/officeart/2016/7/layout/RepeatingBendingProcessNew"/>
    <dgm:cxn modelId="{8876DBE2-2406-4C56-8B94-25D1CE34BA6F}" type="presOf" srcId="{CC41F8B5-FB48-4AF0-B050-4BE4EADBCBA7}" destId="{C2E4AA03-052D-4BA1-A547-06E4AB3579EA}" srcOrd="1" destOrd="0" presId="urn:microsoft.com/office/officeart/2016/7/layout/RepeatingBendingProcessNew"/>
    <dgm:cxn modelId="{7B4CF5D6-07A9-4C47-AC48-4E61D3547E7D}" srcId="{1E0ACA93-5BD8-4753-8DDF-D81E710AEF2F}" destId="{4D6949EC-EDE8-4839-861A-93A82593CBA9}" srcOrd="1" destOrd="0" parTransId="{AA7BADEC-FFE5-4824-9942-299A1C07617F}" sibTransId="{1B2F764C-6C4B-4829-9118-2138E8C94D68}"/>
    <dgm:cxn modelId="{62D01AA8-D59A-496E-9BC0-F7DC4C243699}" type="presOf" srcId="{2A3FF53C-F716-4CD5-BB3E-C1A6D02E736C}" destId="{323C5AA8-E951-4D0B-88FA-E2FCBC19FB17}" srcOrd="0" destOrd="0" presId="urn:microsoft.com/office/officeart/2016/7/layout/RepeatingBendingProcessNew"/>
    <dgm:cxn modelId="{0947D5CE-6628-4AB2-989D-B63C9248E8E1}" type="presOf" srcId="{A2C8CE0C-5DDB-43C1-B98E-5398EB0D35F1}" destId="{34F1D187-D6D6-47D7-93BC-2F56515753C1}" srcOrd="1" destOrd="0" presId="urn:microsoft.com/office/officeart/2016/7/layout/RepeatingBendingProcessNew"/>
    <dgm:cxn modelId="{E2005EB6-D7FD-4DEF-B7A2-90D9ACF2F9D4}" srcId="{1E0ACA93-5BD8-4753-8DDF-D81E710AEF2F}" destId="{31C0244D-6BBF-43A6-A3CC-66F26A466CD4}" srcOrd="3" destOrd="0" parTransId="{CDCDB865-77DB-4486-B116-6FF4E0210B81}" sibTransId="{CC41F8B5-FB48-4AF0-B050-4BE4EADBCBA7}"/>
    <dgm:cxn modelId="{15FD66A9-C0C5-4C88-9EB0-FDF6B84A648C}" type="presOf" srcId="{40F72783-DCC1-40B1-9455-DEF1B2035BFC}" destId="{27F8E310-644F-48E9-BB79-E6F65F0B4DFC}" srcOrd="0" destOrd="0" presId="urn:microsoft.com/office/officeart/2016/7/layout/RepeatingBendingProcessNew"/>
    <dgm:cxn modelId="{78A1CD4E-3417-432D-A5B2-BB29BE4D6721}" type="presOf" srcId="{C7D2D3E8-4849-480F-9348-CC50EE19E733}" destId="{40DE6FD8-F53A-46AF-81D3-7D0D608281D7}" srcOrd="1" destOrd="0" presId="urn:microsoft.com/office/officeart/2016/7/layout/RepeatingBendingProcessNew"/>
    <dgm:cxn modelId="{93D0D729-3A9C-4A7E-A308-A41182C7CF05}" srcId="{1E0ACA93-5BD8-4753-8DDF-D81E710AEF2F}" destId="{182908C3-F343-407E-BC9B-0BA20602C788}" srcOrd="4" destOrd="0" parTransId="{B25F1F32-6BD6-483B-B93B-7D2F65AFACDE}" sibTransId="{DF5E9AE5-6A0A-4BED-948F-575D2884B435}"/>
    <dgm:cxn modelId="{36A7FF64-4E81-4A49-AA53-E9A3D328F2C0}" type="presOf" srcId="{CC41F8B5-FB48-4AF0-B050-4BE4EADBCBA7}" destId="{6578F133-537B-474A-AA91-4B2C9DBBEF9B}" srcOrd="0" destOrd="0" presId="urn:microsoft.com/office/officeart/2016/7/layout/RepeatingBendingProcessNew"/>
    <dgm:cxn modelId="{141E4EC3-0647-4F8B-AA4A-66528498C9DE}" type="presOf" srcId="{4D6949EC-EDE8-4839-861A-93A82593CBA9}" destId="{C522EFCD-3EC0-466A-8C0C-BB88FF6E353F}" srcOrd="0" destOrd="0" presId="urn:microsoft.com/office/officeart/2016/7/layout/RepeatingBendingProcessNew"/>
    <dgm:cxn modelId="{30AEDCD5-C7BF-494E-9A6E-4EE649070D2F}" type="presOf" srcId="{182908C3-F343-407E-BC9B-0BA20602C788}" destId="{86D6216E-B682-42E9-8974-BD1B58767FC0}" srcOrd="0" destOrd="0" presId="urn:microsoft.com/office/officeart/2016/7/layout/RepeatingBendingProcessNew"/>
    <dgm:cxn modelId="{5512862C-FB91-47C9-8F0E-95AA33B0EA80}" type="presParOf" srcId="{115F8E4E-16D6-4F46-9C51-1C56EDF4B9D7}" destId="{142E78D0-F3B2-4DC8-8427-E2743492C69B}" srcOrd="0" destOrd="0" presId="urn:microsoft.com/office/officeart/2016/7/layout/RepeatingBendingProcessNew"/>
    <dgm:cxn modelId="{A35831CE-7B80-4BA0-A1E6-DB874F42F602}" type="presParOf" srcId="{115F8E4E-16D6-4F46-9C51-1C56EDF4B9D7}" destId="{EAC400C2-E0B6-4084-8B23-D2AD05D91ABE}" srcOrd="1" destOrd="0" presId="urn:microsoft.com/office/officeart/2016/7/layout/RepeatingBendingProcessNew"/>
    <dgm:cxn modelId="{9D595492-86BE-4913-903C-E980F2E597F7}" type="presParOf" srcId="{EAC400C2-E0B6-4084-8B23-D2AD05D91ABE}" destId="{40DE6FD8-F53A-46AF-81D3-7D0D608281D7}" srcOrd="0" destOrd="0" presId="urn:microsoft.com/office/officeart/2016/7/layout/RepeatingBendingProcessNew"/>
    <dgm:cxn modelId="{C3E146D0-C6BB-4CFA-A5AF-9F00211BE0D0}" type="presParOf" srcId="{115F8E4E-16D6-4F46-9C51-1C56EDF4B9D7}" destId="{C522EFCD-3EC0-466A-8C0C-BB88FF6E353F}" srcOrd="2" destOrd="0" presId="urn:microsoft.com/office/officeart/2016/7/layout/RepeatingBendingProcessNew"/>
    <dgm:cxn modelId="{242D5E0A-E2F1-4586-9657-9AFB8E63F0A1}" type="presParOf" srcId="{115F8E4E-16D6-4F46-9C51-1C56EDF4B9D7}" destId="{DFA65A10-8546-4226-9582-1B671557830B}" srcOrd="3" destOrd="0" presId="urn:microsoft.com/office/officeart/2016/7/layout/RepeatingBendingProcessNew"/>
    <dgm:cxn modelId="{424AE69C-7264-4540-9367-B008A9181855}" type="presParOf" srcId="{DFA65A10-8546-4226-9582-1B671557830B}" destId="{F1CB3E24-4562-4643-B33C-FA0832F26B46}" srcOrd="0" destOrd="0" presId="urn:microsoft.com/office/officeart/2016/7/layout/RepeatingBendingProcessNew"/>
    <dgm:cxn modelId="{AA4FA1BF-6162-4535-B3DD-A39AE6D4845A}" type="presParOf" srcId="{115F8E4E-16D6-4F46-9C51-1C56EDF4B9D7}" destId="{323C5AA8-E951-4D0B-88FA-E2FCBC19FB17}" srcOrd="4" destOrd="0" presId="urn:microsoft.com/office/officeart/2016/7/layout/RepeatingBendingProcessNew"/>
    <dgm:cxn modelId="{3AA8B66D-F2B3-4133-9EB3-E49AF28F9902}" type="presParOf" srcId="{115F8E4E-16D6-4F46-9C51-1C56EDF4B9D7}" destId="{494A1870-22C8-4762-A0C3-0F4072DAC600}" srcOrd="5" destOrd="0" presId="urn:microsoft.com/office/officeart/2016/7/layout/RepeatingBendingProcessNew"/>
    <dgm:cxn modelId="{CCF44E22-2B8A-4C0A-A9E2-86EA6A8395D4}" type="presParOf" srcId="{494A1870-22C8-4762-A0C3-0F4072DAC600}" destId="{34F1D187-D6D6-47D7-93BC-2F56515753C1}" srcOrd="0" destOrd="0" presId="urn:microsoft.com/office/officeart/2016/7/layout/RepeatingBendingProcessNew"/>
    <dgm:cxn modelId="{7B76E397-DFB9-4C30-AFB9-90192DB1CB7D}" type="presParOf" srcId="{115F8E4E-16D6-4F46-9C51-1C56EDF4B9D7}" destId="{5DED1938-52F2-460D-9A1F-C5DD3AD8FB43}" srcOrd="6" destOrd="0" presId="urn:microsoft.com/office/officeart/2016/7/layout/RepeatingBendingProcessNew"/>
    <dgm:cxn modelId="{20FD1982-D0AB-4730-A4E1-F51145EA6F70}" type="presParOf" srcId="{115F8E4E-16D6-4F46-9C51-1C56EDF4B9D7}" destId="{6578F133-537B-474A-AA91-4B2C9DBBEF9B}" srcOrd="7" destOrd="0" presId="urn:microsoft.com/office/officeart/2016/7/layout/RepeatingBendingProcessNew"/>
    <dgm:cxn modelId="{219239E9-2C11-453F-AD4B-9B91B5DF48E5}" type="presParOf" srcId="{6578F133-537B-474A-AA91-4B2C9DBBEF9B}" destId="{C2E4AA03-052D-4BA1-A547-06E4AB3579EA}" srcOrd="0" destOrd="0" presId="urn:microsoft.com/office/officeart/2016/7/layout/RepeatingBendingProcessNew"/>
    <dgm:cxn modelId="{35088D18-BD73-4D4B-BCBE-FE9AD33FA69B}" type="presParOf" srcId="{115F8E4E-16D6-4F46-9C51-1C56EDF4B9D7}" destId="{86D6216E-B682-42E9-8974-BD1B58767FC0}" srcOrd="8" destOrd="0" presId="urn:microsoft.com/office/officeart/2016/7/layout/RepeatingBendingProcessNew"/>
    <dgm:cxn modelId="{0EAA6FA1-CFB0-4DA3-9884-0791D584029F}" type="presParOf" srcId="{115F8E4E-16D6-4F46-9C51-1C56EDF4B9D7}" destId="{18B97225-C2A5-403B-8C6F-193192435989}" srcOrd="9" destOrd="0" presId="urn:microsoft.com/office/officeart/2016/7/layout/RepeatingBendingProcessNew"/>
    <dgm:cxn modelId="{AEE73E48-FA71-4A9F-82DB-A239C4DFCC35}" type="presParOf" srcId="{18B97225-C2A5-403B-8C6F-193192435989}" destId="{217FCDF0-9C83-4754-A848-D86A872669C5}" srcOrd="0" destOrd="0" presId="urn:microsoft.com/office/officeart/2016/7/layout/RepeatingBendingProcessNew"/>
    <dgm:cxn modelId="{5AA0BF80-048D-44A7-872C-2CB09270C701}" type="presParOf" srcId="{115F8E4E-16D6-4F46-9C51-1C56EDF4B9D7}" destId="{27F8E310-644F-48E9-BB79-E6F65F0B4DFC}" srcOrd="10" destOrd="0" presId="urn:microsoft.com/office/officeart/2016/7/layout/RepeatingBendingProcessNew"/>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83AF15-0A41-4F5D-B7E1-06660EC42E0A}"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6999AFA-EC64-46F4-834C-56890333086F}">
      <dgm:prSet/>
      <dgm:spPr/>
      <dgm:t>
        <a:bodyPr/>
        <a:lstStyle/>
        <a:p>
          <a:r>
            <a:rPr lang="en-US"/>
            <a:t>The degree to which conduct affected one or more than one student’s education;</a:t>
          </a:r>
        </a:p>
      </dgm:t>
    </dgm:pt>
    <dgm:pt modelId="{12DB51C4-2599-4E26-AD33-0FA86758E8E2}" type="parTrans" cxnId="{182CBA2C-0823-4AB8-97F6-0836EC80D95F}">
      <dgm:prSet/>
      <dgm:spPr/>
      <dgm:t>
        <a:bodyPr/>
        <a:lstStyle/>
        <a:p>
          <a:endParaRPr lang="en-US"/>
        </a:p>
      </dgm:t>
    </dgm:pt>
    <dgm:pt modelId="{1FAF345A-ACF5-40A9-A964-116A53716A6A}" type="sibTrans" cxnId="{182CBA2C-0823-4AB8-97F6-0836EC80D95F}">
      <dgm:prSet/>
      <dgm:spPr/>
      <dgm:t>
        <a:bodyPr/>
        <a:lstStyle/>
        <a:p>
          <a:endParaRPr lang="en-US"/>
        </a:p>
      </dgm:t>
    </dgm:pt>
    <dgm:pt modelId="{22E21E81-72DF-4F61-AB00-0904FB24A0FA}">
      <dgm:prSet/>
      <dgm:spPr/>
      <dgm:t>
        <a:bodyPr/>
        <a:lstStyle/>
        <a:p>
          <a:r>
            <a:rPr lang="en-US"/>
            <a:t>The type, frequency, and duration of the conduct;</a:t>
          </a:r>
        </a:p>
      </dgm:t>
    </dgm:pt>
    <dgm:pt modelId="{301029BC-ECFC-45B7-8F79-B9F06B9211A7}" type="parTrans" cxnId="{0CFF5CB0-78B0-4C4C-B702-EC146294B34F}">
      <dgm:prSet/>
      <dgm:spPr/>
      <dgm:t>
        <a:bodyPr/>
        <a:lstStyle/>
        <a:p>
          <a:endParaRPr lang="en-US"/>
        </a:p>
      </dgm:t>
    </dgm:pt>
    <dgm:pt modelId="{F6DE9055-8782-475A-8EAC-57C86CEE7C3A}" type="sibTrans" cxnId="{0CFF5CB0-78B0-4C4C-B702-EC146294B34F}">
      <dgm:prSet/>
      <dgm:spPr/>
      <dgm:t>
        <a:bodyPr/>
        <a:lstStyle/>
        <a:p>
          <a:endParaRPr lang="en-US"/>
        </a:p>
      </dgm:t>
    </dgm:pt>
    <dgm:pt modelId="{2DD09614-E40D-4DF2-8578-575D4E5FD02A}">
      <dgm:prSet/>
      <dgm:spPr/>
      <dgm:t>
        <a:bodyPr/>
        <a:lstStyle/>
        <a:p>
          <a:r>
            <a:rPr lang="en-US" dirty="0"/>
            <a:t>The nature of the relationship between the harasser and the victim;</a:t>
          </a:r>
        </a:p>
      </dgm:t>
    </dgm:pt>
    <dgm:pt modelId="{42B98991-74AE-4751-8C96-66F358CD17C0}" type="parTrans" cxnId="{97EBDA3F-5191-4746-A396-09F7421B911A}">
      <dgm:prSet/>
      <dgm:spPr/>
      <dgm:t>
        <a:bodyPr/>
        <a:lstStyle/>
        <a:p>
          <a:endParaRPr lang="en-US"/>
        </a:p>
      </dgm:t>
    </dgm:pt>
    <dgm:pt modelId="{1DDCB424-824C-4454-A7CF-7011B354DD58}" type="sibTrans" cxnId="{97EBDA3F-5191-4746-A396-09F7421B911A}">
      <dgm:prSet/>
      <dgm:spPr/>
      <dgm:t>
        <a:bodyPr/>
        <a:lstStyle/>
        <a:p>
          <a:endParaRPr lang="en-US"/>
        </a:p>
      </dgm:t>
    </dgm:pt>
    <dgm:pt modelId="{1598A8FA-E2FF-4C52-ADC3-2E1919941A94}">
      <dgm:prSet/>
      <dgm:spPr/>
      <dgm:t>
        <a:bodyPr/>
        <a:lstStyle/>
        <a:p>
          <a:r>
            <a:rPr lang="en-US"/>
            <a:t>The number of individuals involved;</a:t>
          </a:r>
        </a:p>
      </dgm:t>
    </dgm:pt>
    <dgm:pt modelId="{A7F0470A-DA9F-4242-8517-5C6D566693DB}" type="parTrans" cxnId="{1AAB2E18-B5AC-4A15-99ED-21C6D68CD15B}">
      <dgm:prSet/>
      <dgm:spPr/>
      <dgm:t>
        <a:bodyPr/>
        <a:lstStyle/>
        <a:p>
          <a:endParaRPr lang="en-US"/>
        </a:p>
      </dgm:t>
    </dgm:pt>
    <dgm:pt modelId="{190B0911-DBF0-40F8-9FB1-D435FFCB559D}" type="sibTrans" cxnId="{1AAB2E18-B5AC-4A15-99ED-21C6D68CD15B}">
      <dgm:prSet/>
      <dgm:spPr/>
      <dgm:t>
        <a:bodyPr/>
        <a:lstStyle/>
        <a:p>
          <a:endParaRPr lang="en-US"/>
        </a:p>
      </dgm:t>
    </dgm:pt>
    <dgm:pt modelId="{F8F8E0E0-02C2-4879-BA0D-F8B443DB4CCE}">
      <dgm:prSet/>
      <dgm:spPr/>
      <dgm:t>
        <a:bodyPr/>
        <a:lstStyle/>
        <a:p>
          <a:r>
            <a:rPr lang="en-US" dirty="0"/>
            <a:t>The age and sex of the alleged harasser and the victims;</a:t>
          </a:r>
        </a:p>
      </dgm:t>
    </dgm:pt>
    <dgm:pt modelId="{3131F50B-979C-4587-A627-98597498361A}" type="parTrans" cxnId="{99120500-0B75-42E2-AE8A-9BEB17888DBD}">
      <dgm:prSet/>
      <dgm:spPr/>
      <dgm:t>
        <a:bodyPr/>
        <a:lstStyle/>
        <a:p>
          <a:endParaRPr lang="en-US"/>
        </a:p>
      </dgm:t>
    </dgm:pt>
    <dgm:pt modelId="{BE910E68-3FCB-4FE5-9731-E9DA60FE8DA7}" type="sibTrans" cxnId="{99120500-0B75-42E2-AE8A-9BEB17888DBD}">
      <dgm:prSet/>
      <dgm:spPr/>
      <dgm:t>
        <a:bodyPr/>
        <a:lstStyle/>
        <a:p>
          <a:endParaRPr lang="en-US"/>
        </a:p>
      </dgm:t>
    </dgm:pt>
    <dgm:pt modelId="{369845F4-26CE-41F1-ABFE-02441829BFAF}">
      <dgm:prSet/>
      <dgm:spPr/>
      <dgm:t>
        <a:bodyPr/>
        <a:lstStyle/>
        <a:p>
          <a:r>
            <a:rPr lang="en-US"/>
            <a:t>The size of the school, location of the incidents, and context in which they occurred;</a:t>
          </a:r>
        </a:p>
      </dgm:t>
    </dgm:pt>
    <dgm:pt modelId="{27F93970-B8E9-4708-B733-23C5FC4B4C03}" type="parTrans" cxnId="{11945A11-3F36-4722-BCFB-375368DE6DAB}">
      <dgm:prSet/>
      <dgm:spPr/>
      <dgm:t>
        <a:bodyPr/>
        <a:lstStyle/>
        <a:p>
          <a:endParaRPr lang="en-US"/>
        </a:p>
      </dgm:t>
    </dgm:pt>
    <dgm:pt modelId="{662C5CD5-7801-46A8-BFE7-6261AA0E2AB8}" type="sibTrans" cxnId="{11945A11-3F36-4722-BCFB-375368DE6DAB}">
      <dgm:prSet/>
      <dgm:spPr/>
      <dgm:t>
        <a:bodyPr/>
        <a:lstStyle/>
        <a:p>
          <a:endParaRPr lang="en-US"/>
        </a:p>
      </dgm:t>
    </dgm:pt>
    <dgm:pt modelId="{6833D345-3325-4D6C-9C32-01833CB9AEB9}">
      <dgm:prSet/>
      <dgm:spPr/>
      <dgm:t>
        <a:bodyPr/>
        <a:lstStyle/>
        <a:p>
          <a:r>
            <a:rPr lang="en-US" dirty="0"/>
            <a:t>Other incidents, if any, of gender-based or sexual harassment.</a:t>
          </a:r>
        </a:p>
      </dgm:t>
    </dgm:pt>
    <dgm:pt modelId="{EA48A575-D064-4296-8F54-22C83609833C}" type="parTrans" cxnId="{75753103-6EA5-4E68-BCA0-0B598BEDA207}">
      <dgm:prSet/>
      <dgm:spPr/>
      <dgm:t>
        <a:bodyPr/>
        <a:lstStyle/>
        <a:p>
          <a:endParaRPr lang="en-US"/>
        </a:p>
      </dgm:t>
    </dgm:pt>
    <dgm:pt modelId="{85C3DD2F-445A-4894-BEB3-8A825D2AF261}" type="sibTrans" cxnId="{75753103-6EA5-4E68-BCA0-0B598BEDA207}">
      <dgm:prSet/>
      <dgm:spPr/>
      <dgm:t>
        <a:bodyPr/>
        <a:lstStyle/>
        <a:p>
          <a:endParaRPr lang="en-US"/>
        </a:p>
      </dgm:t>
    </dgm:pt>
    <dgm:pt modelId="{0A6707F1-B1CA-4D35-BB3F-4C0C092B1877}" type="pres">
      <dgm:prSet presAssocID="{7583AF15-0A41-4F5D-B7E1-06660EC42E0A}" presName="diagram" presStyleCnt="0">
        <dgm:presLayoutVars>
          <dgm:dir/>
          <dgm:resizeHandles val="exact"/>
        </dgm:presLayoutVars>
      </dgm:prSet>
      <dgm:spPr/>
      <dgm:t>
        <a:bodyPr/>
        <a:lstStyle/>
        <a:p>
          <a:endParaRPr lang="en-US"/>
        </a:p>
      </dgm:t>
    </dgm:pt>
    <dgm:pt modelId="{ECBA44A0-26C1-43DE-AC18-FDDD013DAA70}" type="pres">
      <dgm:prSet presAssocID="{D6999AFA-EC64-46F4-834C-56890333086F}" presName="node" presStyleLbl="node1" presStyleIdx="0" presStyleCnt="7">
        <dgm:presLayoutVars>
          <dgm:bulletEnabled val="1"/>
        </dgm:presLayoutVars>
      </dgm:prSet>
      <dgm:spPr/>
      <dgm:t>
        <a:bodyPr/>
        <a:lstStyle/>
        <a:p>
          <a:endParaRPr lang="en-US"/>
        </a:p>
      </dgm:t>
    </dgm:pt>
    <dgm:pt modelId="{7101F0E9-5CF5-4B87-B709-0C5DF5716D52}" type="pres">
      <dgm:prSet presAssocID="{1FAF345A-ACF5-40A9-A964-116A53716A6A}" presName="sibTrans" presStyleCnt="0"/>
      <dgm:spPr/>
    </dgm:pt>
    <dgm:pt modelId="{246E52BF-985E-44B8-9A75-52C677B10088}" type="pres">
      <dgm:prSet presAssocID="{22E21E81-72DF-4F61-AB00-0904FB24A0FA}" presName="node" presStyleLbl="node1" presStyleIdx="1" presStyleCnt="7">
        <dgm:presLayoutVars>
          <dgm:bulletEnabled val="1"/>
        </dgm:presLayoutVars>
      </dgm:prSet>
      <dgm:spPr/>
      <dgm:t>
        <a:bodyPr/>
        <a:lstStyle/>
        <a:p>
          <a:endParaRPr lang="en-US"/>
        </a:p>
      </dgm:t>
    </dgm:pt>
    <dgm:pt modelId="{34225AE2-127E-4285-9B69-296263A08F1B}" type="pres">
      <dgm:prSet presAssocID="{F6DE9055-8782-475A-8EAC-57C86CEE7C3A}" presName="sibTrans" presStyleCnt="0"/>
      <dgm:spPr/>
    </dgm:pt>
    <dgm:pt modelId="{3B6685BE-B23D-468F-8156-745A8522CCD1}" type="pres">
      <dgm:prSet presAssocID="{2DD09614-E40D-4DF2-8578-575D4E5FD02A}" presName="node" presStyleLbl="node1" presStyleIdx="2" presStyleCnt="7">
        <dgm:presLayoutVars>
          <dgm:bulletEnabled val="1"/>
        </dgm:presLayoutVars>
      </dgm:prSet>
      <dgm:spPr/>
      <dgm:t>
        <a:bodyPr/>
        <a:lstStyle/>
        <a:p>
          <a:endParaRPr lang="en-US"/>
        </a:p>
      </dgm:t>
    </dgm:pt>
    <dgm:pt modelId="{2EC18E59-D9E3-4DED-8353-8C31619DDDB7}" type="pres">
      <dgm:prSet presAssocID="{1DDCB424-824C-4454-A7CF-7011B354DD58}" presName="sibTrans" presStyleCnt="0"/>
      <dgm:spPr/>
    </dgm:pt>
    <dgm:pt modelId="{48F1C362-80FB-49EA-A1C2-39D797C48491}" type="pres">
      <dgm:prSet presAssocID="{1598A8FA-E2FF-4C52-ADC3-2E1919941A94}" presName="node" presStyleLbl="node1" presStyleIdx="3" presStyleCnt="7">
        <dgm:presLayoutVars>
          <dgm:bulletEnabled val="1"/>
        </dgm:presLayoutVars>
      </dgm:prSet>
      <dgm:spPr/>
      <dgm:t>
        <a:bodyPr/>
        <a:lstStyle/>
        <a:p>
          <a:endParaRPr lang="en-US"/>
        </a:p>
      </dgm:t>
    </dgm:pt>
    <dgm:pt modelId="{194351F0-4012-4B92-8CEA-22C7057E2AA2}" type="pres">
      <dgm:prSet presAssocID="{190B0911-DBF0-40F8-9FB1-D435FFCB559D}" presName="sibTrans" presStyleCnt="0"/>
      <dgm:spPr/>
    </dgm:pt>
    <dgm:pt modelId="{ADE2359F-87FC-4F42-8A28-CC45B8D7BC64}" type="pres">
      <dgm:prSet presAssocID="{F8F8E0E0-02C2-4879-BA0D-F8B443DB4CCE}" presName="node" presStyleLbl="node1" presStyleIdx="4" presStyleCnt="7">
        <dgm:presLayoutVars>
          <dgm:bulletEnabled val="1"/>
        </dgm:presLayoutVars>
      </dgm:prSet>
      <dgm:spPr/>
      <dgm:t>
        <a:bodyPr/>
        <a:lstStyle/>
        <a:p>
          <a:endParaRPr lang="en-US"/>
        </a:p>
      </dgm:t>
    </dgm:pt>
    <dgm:pt modelId="{3943DC91-1E82-42AD-B72D-F07776CD2EBB}" type="pres">
      <dgm:prSet presAssocID="{BE910E68-3FCB-4FE5-9731-E9DA60FE8DA7}" presName="sibTrans" presStyleCnt="0"/>
      <dgm:spPr/>
    </dgm:pt>
    <dgm:pt modelId="{9D69E45C-7C26-49CF-8462-740E42FDB84B}" type="pres">
      <dgm:prSet presAssocID="{369845F4-26CE-41F1-ABFE-02441829BFAF}" presName="node" presStyleLbl="node1" presStyleIdx="5" presStyleCnt="7">
        <dgm:presLayoutVars>
          <dgm:bulletEnabled val="1"/>
        </dgm:presLayoutVars>
      </dgm:prSet>
      <dgm:spPr/>
      <dgm:t>
        <a:bodyPr/>
        <a:lstStyle/>
        <a:p>
          <a:endParaRPr lang="en-US"/>
        </a:p>
      </dgm:t>
    </dgm:pt>
    <dgm:pt modelId="{BCEF356D-BEF8-42E0-98DA-201503AE7926}" type="pres">
      <dgm:prSet presAssocID="{662C5CD5-7801-46A8-BFE7-6261AA0E2AB8}" presName="sibTrans" presStyleCnt="0"/>
      <dgm:spPr/>
    </dgm:pt>
    <dgm:pt modelId="{A3961F52-570A-4203-8FF3-392ECE7D0BF2}" type="pres">
      <dgm:prSet presAssocID="{6833D345-3325-4D6C-9C32-01833CB9AEB9}" presName="node" presStyleLbl="node1" presStyleIdx="6" presStyleCnt="7">
        <dgm:presLayoutVars>
          <dgm:bulletEnabled val="1"/>
        </dgm:presLayoutVars>
      </dgm:prSet>
      <dgm:spPr/>
      <dgm:t>
        <a:bodyPr/>
        <a:lstStyle/>
        <a:p>
          <a:endParaRPr lang="en-US"/>
        </a:p>
      </dgm:t>
    </dgm:pt>
  </dgm:ptLst>
  <dgm:cxnLst>
    <dgm:cxn modelId="{182CBA2C-0823-4AB8-97F6-0836EC80D95F}" srcId="{7583AF15-0A41-4F5D-B7E1-06660EC42E0A}" destId="{D6999AFA-EC64-46F4-834C-56890333086F}" srcOrd="0" destOrd="0" parTransId="{12DB51C4-2599-4E26-AD33-0FA86758E8E2}" sibTransId="{1FAF345A-ACF5-40A9-A964-116A53716A6A}"/>
    <dgm:cxn modelId="{97EBDA3F-5191-4746-A396-09F7421B911A}" srcId="{7583AF15-0A41-4F5D-B7E1-06660EC42E0A}" destId="{2DD09614-E40D-4DF2-8578-575D4E5FD02A}" srcOrd="2" destOrd="0" parTransId="{42B98991-74AE-4751-8C96-66F358CD17C0}" sibTransId="{1DDCB424-824C-4454-A7CF-7011B354DD58}"/>
    <dgm:cxn modelId="{91895669-86DC-4028-9B97-9614353D454A}" type="presOf" srcId="{22E21E81-72DF-4F61-AB00-0904FB24A0FA}" destId="{246E52BF-985E-44B8-9A75-52C677B10088}" srcOrd="0" destOrd="0" presId="urn:microsoft.com/office/officeart/2005/8/layout/default"/>
    <dgm:cxn modelId="{0CFF5CB0-78B0-4C4C-B702-EC146294B34F}" srcId="{7583AF15-0A41-4F5D-B7E1-06660EC42E0A}" destId="{22E21E81-72DF-4F61-AB00-0904FB24A0FA}" srcOrd="1" destOrd="0" parTransId="{301029BC-ECFC-45B7-8F79-B9F06B9211A7}" sibTransId="{F6DE9055-8782-475A-8EAC-57C86CEE7C3A}"/>
    <dgm:cxn modelId="{952F3509-E4E0-4815-A23B-AD1C918A8235}" type="presOf" srcId="{1598A8FA-E2FF-4C52-ADC3-2E1919941A94}" destId="{48F1C362-80FB-49EA-A1C2-39D797C48491}" srcOrd="0" destOrd="0" presId="urn:microsoft.com/office/officeart/2005/8/layout/default"/>
    <dgm:cxn modelId="{60EEB81F-B5C4-4693-AAD6-729C7EA6AC7E}" type="presOf" srcId="{7583AF15-0A41-4F5D-B7E1-06660EC42E0A}" destId="{0A6707F1-B1CA-4D35-BB3F-4C0C092B1877}" srcOrd="0" destOrd="0" presId="urn:microsoft.com/office/officeart/2005/8/layout/default"/>
    <dgm:cxn modelId="{1B19E87F-79EB-45B1-9E6A-C966C4EDF325}" type="presOf" srcId="{6833D345-3325-4D6C-9C32-01833CB9AEB9}" destId="{A3961F52-570A-4203-8FF3-392ECE7D0BF2}" srcOrd="0" destOrd="0" presId="urn:microsoft.com/office/officeart/2005/8/layout/default"/>
    <dgm:cxn modelId="{1AAB2E18-B5AC-4A15-99ED-21C6D68CD15B}" srcId="{7583AF15-0A41-4F5D-B7E1-06660EC42E0A}" destId="{1598A8FA-E2FF-4C52-ADC3-2E1919941A94}" srcOrd="3" destOrd="0" parTransId="{A7F0470A-DA9F-4242-8517-5C6D566693DB}" sibTransId="{190B0911-DBF0-40F8-9FB1-D435FFCB559D}"/>
    <dgm:cxn modelId="{F41F2E91-A1F3-41CB-A184-7F53B1116263}" type="presOf" srcId="{D6999AFA-EC64-46F4-834C-56890333086F}" destId="{ECBA44A0-26C1-43DE-AC18-FDDD013DAA70}" srcOrd="0" destOrd="0" presId="urn:microsoft.com/office/officeart/2005/8/layout/default"/>
    <dgm:cxn modelId="{11945A11-3F36-4722-BCFB-375368DE6DAB}" srcId="{7583AF15-0A41-4F5D-B7E1-06660EC42E0A}" destId="{369845F4-26CE-41F1-ABFE-02441829BFAF}" srcOrd="5" destOrd="0" parTransId="{27F93970-B8E9-4708-B733-23C5FC4B4C03}" sibTransId="{662C5CD5-7801-46A8-BFE7-6261AA0E2AB8}"/>
    <dgm:cxn modelId="{75753103-6EA5-4E68-BCA0-0B598BEDA207}" srcId="{7583AF15-0A41-4F5D-B7E1-06660EC42E0A}" destId="{6833D345-3325-4D6C-9C32-01833CB9AEB9}" srcOrd="6" destOrd="0" parTransId="{EA48A575-D064-4296-8F54-22C83609833C}" sibTransId="{85C3DD2F-445A-4894-BEB3-8A825D2AF261}"/>
    <dgm:cxn modelId="{1927A3C3-97F4-4809-A12C-30355703BA24}" type="presOf" srcId="{2DD09614-E40D-4DF2-8578-575D4E5FD02A}" destId="{3B6685BE-B23D-468F-8156-745A8522CCD1}" srcOrd="0" destOrd="0" presId="urn:microsoft.com/office/officeart/2005/8/layout/default"/>
    <dgm:cxn modelId="{53974440-7F33-4029-B3C4-8BA2B23B64CC}" type="presOf" srcId="{369845F4-26CE-41F1-ABFE-02441829BFAF}" destId="{9D69E45C-7C26-49CF-8462-740E42FDB84B}" srcOrd="0" destOrd="0" presId="urn:microsoft.com/office/officeart/2005/8/layout/default"/>
    <dgm:cxn modelId="{0CAC5D96-8C28-4FF1-BB6C-EB8C7A999961}" type="presOf" srcId="{F8F8E0E0-02C2-4879-BA0D-F8B443DB4CCE}" destId="{ADE2359F-87FC-4F42-8A28-CC45B8D7BC64}" srcOrd="0" destOrd="0" presId="urn:microsoft.com/office/officeart/2005/8/layout/default"/>
    <dgm:cxn modelId="{99120500-0B75-42E2-AE8A-9BEB17888DBD}" srcId="{7583AF15-0A41-4F5D-B7E1-06660EC42E0A}" destId="{F8F8E0E0-02C2-4879-BA0D-F8B443DB4CCE}" srcOrd="4" destOrd="0" parTransId="{3131F50B-979C-4587-A627-98597498361A}" sibTransId="{BE910E68-3FCB-4FE5-9731-E9DA60FE8DA7}"/>
    <dgm:cxn modelId="{C8754044-0299-4D28-88BF-8201FE9E35C2}" type="presParOf" srcId="{0A6707F1-B1CA-4D35-BB3F-4C0C092B1877}" destId="{ECBA44A0-26C1-43DE-AC18-FDDD013DAA70}" srcOrd="0" destOrd="0" presId="urn:microsoft.com/office/officeart/2005/8/layout/default"/>
    <dgm:cxn modelId="{8D675A5B-929F-423B-B148-3908B2399F71}" type="presParOf" srcId="{0A6707F1-B1CA-4D35-BB3F-4C0C092B1877}" destId="{7101F0E9-5CF5-4B87-B709-0C5DF5716D52}" srcOrd="1" destOrd="0" presId="urn:microsoft.com/office/officeart/2005/8/layout/default"/>
    <dgm:cxn modelId="{582C5B1C-62AC-4D7C-B500-B7EEC4FF9B8B}" type="presParOf" srcId="{0A6707F1-B1CA-4D35-BB3F-4C0C092B1877}" destId="{246E52BF-985E-44B8-9A75-52C677B10088}" srcOrd="2" destOrd="0" presId="urn:microsoft.com/office/officeart/2005/8/layout/default"/>
    <dgm:cxn modelId="{BBFA81FA-557C-464E-AD9D-705E5662669A}" type="presParOf" srcId="{0A6707F1-B1CA-4D35-BB3F-4C0C092B1877}" destId="{34225AE2-127E-4285-9B69-296263A08F1B}" srcOrd="3" destOrd="0" presId="urn:microsoft.com/office/officeart/2005/8/layout/default"/>
    <dgm:cxn modelId="{469AE637-EE1B-4615-9A48-798C84A527BA}" type="presParOf" srcId="{0A6707F1-B1CA-4D35-BB3F-4C0C092B1877}" destId="{3B6685BE-B23D-468F-8156-745A8522CCD1}" srcOrd="4" destOrd="0" presId="urn:microsoft.com/office/officeart/2005/8/layout/default"/>
    <dgm:cxn modelId="{2B96559A-5409-48A6-A513-5ECBF4AF97C8}" type="presParOf" srcId="{0A6707F1-B1CA-4D35-BB3F-4C0C092B1877}" destId="{2EC18E59-D9E3-4DED-8353-8C31619DDDB7}" srcOrd="5" destOrd="0" presId="urn:microsoft.com/office/officeart/2005/8/layout/default"/>
    <dgm:cxn modelId="{C0535A9C-9EB2-4DB8-9FF0-D67F2F1234FF}" type="presParOf" srcId="{0A6707F1-B1CA-4D35-BB3F-4C0C092B1877}" destId="{48F1C362-80FB-49EA-A1C2-39D797C48491}" srcOrd="6" destOrd="0" presId="urn:microsoft.com/office/officeart/2005/8/layout/default"/>
    <dgm:cxn modelId="{204D3BF0-AF55-41DA-90E6-C2F5A663AD5D}" type="presParOf" srcId="{0A6707F1-B1CA-4D35-BB3F-4C0C092B1877}" destId="{194351F0-4012-4B92-8CEA-22C7057E2AA2}" srcOrd="7" destOrd="0" presId="urn:microsoft.com/office/officeart/2005/8/layout/default"/>
    <dgm:cxn modelId="{E6AB6A62-8950-4781-97D1-5E1BCBAA411B}" type="presParOf" srcId="{0A6707F1-B1CA-4D35-BB3F-4C0C092B1877}" destId="{ADE2359F-87FC-4F42-8A28-CC45B8D7BC64}" srcOrd="8" destOrd="0" presId="urn:microsoft.com/office/officeart/2005/8/layout/default"/>
    <dgm:cxn modelId="{84628C6E-3E9C-4136-B881-7731CA37CBBC}" type="presParOf" srcId="{0A6707F1-B1CA-4D35-BB3F-4C0C092B1877}" destId="{3943DC91-1E82-42AD-B72D-F07776CD2EBB}" srcOrd="9" destOrd="0" presId="urn:microsoft.com/office/officeart/2005/8/layout/default"/>
    <dgm:cxn modelId="{3C4B93EA-5189-432F-83BF-199950357BB4}" type="presParOf" srcId="{0A6707F1-B1CA-4D35-BB3F-4C0C092B1877}" destId="{9D69E45C-7C26-49CF-8462-740E42FDB84B}" srcOrd="10" destOrd="0" presId="urn:microsoft.com/office/officeart/2005/8/layout/default"/>
    <dgm:cxn modelId="{76A7ECFE-C162-45B7-8D83-BA463B8A38A1}" type="presParOf" srcId="{0A6707F1-B1CA-4D35-BB3F-4C0C092B1877}" destId="{BCEF356D-BEF8-42E0-98DA-201503AE7926}" srcOrd="11" destOrd="0" presId="urn:microsoft.com/office/officeart/2005/8/layout/default"/>
    <dgm:cxn modelId="{CF6B6808-8886-442F-97F8-48A63262E857}" type="presParOf" srcId="{0A6707F1-B1CA-4D35-BB3F-4C0C092B1877}" destId="{A3961F52-570A-4203-8FF3-392ECE7D0BF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FEADB6-5D40-4BE9-9B46-7CE3435EFB9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445ACDC0-BC05-4A1F-AFE1-70A6ACD60CB7}">
      <dgm:prSet custT="1"/>
      <dgm:spPr/>
      <dgm:t>
        <a:bodyPr/>
        <a:lstStyle/>
        <a:p>
          <a:r>
            <a:rPr lang="en-US" sz="1800" dirty="0"/>
            <a:t>Behavior that may not yet be sufficiently severe or could still be corrected can be:</a:t>
          </a:r>
        </a:p>
      </dgm:t>
    </dgm:pt>
    <dgm:pt modelId="{82D39E4A-D9D1-41A9-91A8-B642438F2766}" type="parTrans" cxnId="{19CD6399-77E9-4F00-B255-28638F29B072}">
      <dgm:prSet/>
      <dgm:spPr/>
      <dgm:t>
        <a:bodyPr/>
        <a:lstStyle/>
        <a:p>
          <a:endParaRPr lang="en-US"/>
        </a:p>
      </dgm:t>
    </dgm:pt>
    <dgm:pt modelId="{71B7D39D-3765-4AF6-B87A-11C9FE283874}" type="sibTrans" cxnId="{19CD6399-77E9-4F00-B255-28638F29B072}">
      <dgm:prSet phldrT="1" phldr="0"/>
      <dgm:spPr/>
      <dgm:t>
        <a:bodyPr/>
        <a:lstStyle/>
        <a:p>
          <a:r>
            <a:rPr lang="en-US"/>
            <a:t>1</a:t>
          </a:r>
          <a:endParaRPr lang="en-US" dirty="0"/>
        </a:p>
      </dgm:t>
    </dgm:pt>
    <dgm:pt modelId="{60315C2B-8437-41A3-9E2E-5C553D6EB499}">
      <dgm:prSet custT="1"/>
      <dgm:spPr/>
      <dgm:t>
        <a:bodyPr/>
        <a:lstStyle/>
        <a:p>
          <a:r>
            <a:rPr lang="en-US" sz="1600" dirty="0"/>
            <a:t>Grounds for discipline (up to expulsion), as “conduct detrimental to the welfare or safety of other pupils,”  C.R.S. § 22-33-106(1)(c).</a:t>
          </a:r>
        </a:p>
      </dgm:t>
    </dgm:pt>
    <dgm:pt modelId="{C245A82D-56CC-45AB-882E-4B175F32B2D2}" type="parTrans" cxnId="{29FC9AA5-CA80-4F07-BDCB-A05CFB5ECA90}">
      <dgm:prSet/>
      <dgm:spPr/>
      <dgm:t>
        <a:bodyPr/>
        <a:lstStyle/>
        <a:p>
          <a:endParaRPr lang="en-US"/>
        </a:p>
      </dgm:t>
    </dgm:pt>
    <dgm:pt modelId="{5BEB08BB-B2D9-4C42-AB71-EF3CB9903A11}" type="sibTrans" cxnId="{29FC9AA5-CA80-4F07-BDCB-A05CFB5ECA90}">
      <dgm:prSet phldrT="2" phldr="0"/>
      <dgm:spPr/>
      <dgm:t>
        <a:bodyPr/>
        <a:lstStyle/>
        <a:p>
          <a:r>
            <a:rPr lang="en-US"/>
            <a:t>2</a:t>
          </a:r>
          <a:endParaRPr lang="en-US" dirty="0"/>
        </a:p>
      </dgm:t>
    </dgm:pt>
    <dgm:pt modelId="{81E1AAD5-078E-416E-BEC9-E65B987E8D0B}">
      <dgm:prSet custT="1"/>
      <dgm:spPr/>
      <dgm:t>
        <a:bodyPr/>
        <a:lstStyle/>
        <a:p>
          <a:r>
            <a:rPr lang="en-US" sz="1400" dirty="0"/>
            <a:t>Grounds for a mandatory child abuse report.  While  tangential to our main topic, these rules are NOT transparent and are high stakes (more below).</a:t>
          </a:r>
        </a:p>
      </dgm:t>
    </dgm:pt>
    <dgm:pt modelId="{A233CAE2-41C5-4F37-8BCF-09A27D878BBC}" type="parTrans" cxnId="{DC8D1767-79A8-4751-A0A4-BB08D287E18B}">
      <dgm:prSet/>
      <dgm:spPr/>
      <dgm:t>
        <a:bodyPr/>
        <a:lstStyle/>
        <a:p>
          <a:endParaRPr lang="en-US"/>
        </a:p>
      </dgm:t>
    </dgm:pt>
    <dgm:pt modelId="{45FBE4F0-E351-429F-B2E2-D1D6C98BEC03}" type="sibTrans" cxnId="{DC8D1767-79A8-4751-A0A4-BB08D287E18B}">
      <dgm:prSet phldrT="3" phldr="0"/>
      <dgm:spPr/>
      <dgm:t>
        <a:bodyPr/>
        <a:lstStyle/>
        <a:p>
          <a:r>
            <a:rPr lang="en-US"/>
            <a:t>3</a:t>
          </a:r>
          <a:endParaRPr lang="en-US" dirty="0"/>
        </a:p>
      </dgm:t>
    </dgm:pt>
    <dgm:pt modelId="{999E0EA0-BB8D-4D0A-B9AD-30B73572A0C3}">
      <dgm:prSet custT="1"/>
      <dgm:spPr/>
      <dgm:t>
        <a:bodyPr/>
        <a:lstStyle/>
        <a:p>
          <a:r>
            <a:rPr lang="en-US" sz="1800" dirty="0"/>
            <a:t>Reason to consider  “restorative justice” processes.</a:t>
          </a:r>
        </a:p>
      </dgm:t>
    </dgm:pt>
    <dgm:pt modelId="{7899EA58-015B-4367-AD05-37A99FA3B9F5}" type="parTrans" cxnId="{12B75D36-447E-446D-B842-7487F5D1DBA2}">
      <dgm:prSet/>
      <dgm:spPr/>
      <dgm:t>
        <a:bodyPr/>
        <a:lstStyle/>
        <a:p>
          <a:endParaRPr lang="en-US"/>
        </a:p>
      </dgm:t>
    </dgm:pt>
    <dgm:pt modelId="{55F13FA3-763E-4CBE-93B1-A7A1E4DD0EE5}" type="sibTrans" cxnId="{12B75D36-447E-446D-B842-7487F5D1DBA2}">
      <dgm:prSet phldrT="4" phldr="0"/>
      <dgm:spPr/>
      <dgm:t>
        <a:bodyPr/>
        <a:lstStyle/>
        <a:p>
          <a:r>
            <a:rPr lang="en-US"/>
            <a:t>4</a:t>
          </a:r>
          <a:endParaRPr lang="en-US" dirty="0"/>
        </a:p>
      </dgm:t>
    </dgm:pt>
    <dgm:pt modelId="{865B02F1-BE6C-4466-AFC2-FBC9BC5A0ABF}" type="pres">
      <dgm:prSet presAssocID="{DEFEADB6-5D40-4BE9-9B46-7CE3435EFB90}" presName="Name0" presStyleCnt="0">
        <dgm:presLayoutVars>
          <dgm:animLvl val="lvl"/>
          <dgm:resizeHandles val="exact"/>
        </dgm:presLayoutVars>
      </dgm:prSet>
      <dgm:spPr/>
      <dgm:t>
        <a:bodyPr/>
        <a:lstStyle/>
        <a:p>
          <a:endParaRPr lang="en-US"/>
        </a:p>
      </dgm:t>
    </dgm:pt>
    <dgm:pt modelId="{741BFAA3-437D-4732-8657-A7A1D19C7815}" type="pres">
      <dgm:prSet presAssocID="{445ACDC0-BC05-4A1F-AFE1-70A6ACD60CB7}" presName="compositeNode" presStyleCnt="0">
        <dgm:presLayoutVars>
          <dgm:bulletEnabled val="1"/>
        </dgm:presLayoutVars>
      </dgm:prSet>
      <dgm:spPr/>
    </dgm:pt>
    <dgm:pt modelId="{1A6F4DB7-8AD2-4F43-B223-BB3A75AA4701}" type="pres">
      <dgm:prSet presAssocID="{445ACDC0-BC05-4A1F-AFE1-70A6ACD60CB7}" presName="bgRect" presStyleLbl="bgAccFollowNode1" presStyleIdx="0" presStyleCnt="4" custScaleY="152495"/>
      <dgm:spPr/>
      <dgm:t>
        <a:bodyPr/>
        <a:lstStyle/>
        <a:p>
          <a:endParaRPr lang="en-US"/>
        </a:p>
      </dgm:t>
    </dgm:pt>
    <dgm:pt modelId="{2424F6C1-BC4F-48FA-8E84-E12CD7BD1A63}" type="pres">
      <dgm:prSet presAssocID="{71B7D39D-3765-4AF6-B87A-11C9FE283874}" presName="sibTransNodeCircle" presStyleLbl="alignNode1" presStyleIdx="0" presStyleCnt="8">
        <dgm:presLayoutVars>
          <dgm:chMax val="0"/>
          <dgm:bulletEnabled/>
        </dgm:presLayoutVars>
      </dgm:prSet>
      <dgm:spPr/>
      <dgm:t>
        <a:bodyPr/>
        <a:lstStyle/>
        <a:p>
          <a:endParaRPr lang="en-US"/>
        </a:p>
      </dgm:t>
    </dgm:pt>
    <dgm:pt modelId="{D83329AA-37B2-4D7E-9733-24D910484C23}" type="pres">
      <dgm:prSet presAssocID="{445ACDC0-BC05-4A1F-AFE1-70A6ACD60CB7}" presName="bottomLine" presStyleLbl="alignNode1" presStyleIdx="1" presStyleCnt="8" custLinFactY="733026389" custLinFactNeighborX="10602" custLinFactNeighborY="733100000">
        <dgm:presLayoutVars/>
      </dgm:prSet>
      <dgm:spPr/>
    </dgm:pt>
    <dgm:pt modelId="{209EDEC6-0AA5-4FD1-9CF9-36572C47EA81}" type="pres">
      <dgm:prSet presAssocID="{445ACDC0-BC05-4A1F-AFE1-70A6ACD60CB7}" presName="nodeText" presStyleLbl="bgAccFollowNode1" presStyleIdx="0" presStyleCnt="4">
        <dgm:presLayoutVars>
          <dgm:bulletEnabled val="1"/>
        </dgm:presLayoutVars>
      </dgm:prSet>
      <dgm:spPr/>
      <dgm:t>
        <a:bodyPr/>
        <a:lstStyle/>
        <a:p>
          <a:endParaRPr lang="en-US"/>
        </a:p>
      </dgm:t>
    </dgm:pt>
    <dgm:pt modelId="{BD4FEDCE-DB31-4368-AA41-5E43B3078C4F}" type="pres">
      <dgm:prSet presAssocID="{71B7D39D-3765-4AF6-B87A-11C9FE283874}" presName="sibTrans" presStyleCnt="0"/>
      <dgm:spPr/>
    </dgm:pt>
    <dgm:pt modelId="{251D0C7E-683A-4AEF-A512-316548990968}" type="pres">
      <dgm:prSet presAssocID="{60315C2B-8437-41A3-9E2E-5C553D6EB499}" presName="compositeNode" presStyleCnt="0">
        <dgm:presLayoutVars>
          <dgm:bulletEnabled val="1"/>
        </dgm:presLayoutVars>
      </dgm:prSet>
      <dgm:spPr/>
    </dgm:pt>
    <dgm:pt modelId="{D8921B92-6E44-4DE0-9FAC-4E4574B87E33}" type="pres">
      <dgm:prSet presAssocID="{60315C2B-8437-41A3-9E2E-5C553D6EB499}" presName="bgRect" presStyleLbl="bgAccFollowNode1" presStyleIdx="1" presStyleCnt="4" custScaleY="153216"/>
      <dgm:spPr/>
      <dgm:t>
        <a:bodyPr/>
        <a:lstStyle/>
        <a:p>
          <a:endParaRPr lang="en-US"/>
        </a:p>
      </dgm:t>
    </dgm:pt>
    <dgm:pt modelId="{1D7E43D0-68BC-4662-9A98-454C04314EE3}" type="pres">
      <dgm:prSet presAssocID="{5BEB08BB-B2D9-4C42-AB71-EF3CB9903A11}" presName="sibTransNodeCircle" presStyleLbl="alignNode1" presStyleIdx="2" presStyleCnt="8" custLinFactNeighborX="-1202" custLinFactNeighborY="-886">
        <dgm:presLayoutVars>
          <dgm:chMax val="0"/>
          <dgm:bulletEnabled/>
        </dgm:presLayoutVars>
      </dgm:prSet>
      <dgm:spPr/>
      <dgm:t>
        <a:bodyPr/>
        <a:lstStyle/>
        <a:p>
          <a:endParaRPr lang="en-US"/>
        </a:p>
      </dgm:t>
    </dgm:pt>
    <dgm:pt modelId="{C17A9F5A-3026-473E-BD99-A9F67793F267}" type="pres">
      <dgm:prSet presAssocID="{60315C2B-8437-41A3-9E2E-5C553D6EB499}" presName="bottomLine" presStyleLbl="alignNode1" presStyleIdx="3" presStyleCnt="8" custLinFactY="726601389" custLinFactNeighborX="5553" custLinFactNeighborY="726700000">
        <dgm:presLayoutVars/>
      </dgm:prSet>
      <dgm:spPr/>
    </dgm:pt>
    <dgm:pt modelId="{2A845610-C327-4EEF-A79B-9B93B3A37D83}" type="pres">
      <dgm:prSet presAssocID="{60315C2B-8437-41A3-9E2E-5C553D6EB499}" presName="nodeText" presStyleLbl="bgAccFollowNode1" presStyleIdx="1" presStyleCnt="4">
        <dgm:presLayoutVars>
          <dgm:bulletEnabled val="1"/>
        </dgm:presLayoutVars>
      </dgm:prSet>
      <dgm:spPr/>
      <dgm:t>
        <a:bodyPr/>
        <a:lstStyle/>
        <a:p>
          <a:endParaRPr lang="en-US"/>
        </a:p>
      </dgm:t>
    </dgm:pt>
    <dgm:pt modelId="{1138BB75-7335-49FD-81DE-8F5450CBDB42}" type="pres">
      <dgm:prSet presAssocID="{5BEB08BB-B2D9-4C42-AB71-EF3CB9903A11}" presName="sibTrans" presStyleCnt="0"/>
      <dgm:spPr/>
    </dgm:pt>
    <dgm:pt modelId="{304BFA70-8CB3-4010-8DD5-9250BA9F70B1}" type="pres">
      <dgm:prSet presAssocID="{81E1AAD5-078E-416E-BEC9-E65B987E8D0B}" presName="compositeNode" presStyleCnt="0">
        <dgm:presLayoutVars>
          <dgm:bulletEnabled val="1"/>
        </dgm:presLayoutVars>
      </dgm:prSet>
      <dgm:spPr/>
    </dgm:pt>
    <dgm:pt modelId="{96DB8CC9-F2EC-4E50-9179-6DE7C0098FEB}" type="pres">
      <dgm:prSet presAssocID="{81E1AAD5-078E-416E-BEC9-E65B987E8D0B}" presName="bgRect" presStyleLbl="bgAccFollowNode1" presStyleIdx="2" presStyleCnt="4" custScaleY="151774" custLinFactNeighborX="-3534" custLinFactNeighborY="612"/>
      <dgm:spPr/>
      <dgm:t>
        <a:bodyPr/>
        <a:lstStyle/>
        <a:p>
          <a:endParaRPr lang="en-US"/>
        </a:p>
      </dgm:t>
    </dgm:pt>
    <dgm:pt modelId="{79BCE9E5-4063-460B-8BDB-E0667A45C8B6}" type="pres">
      <dgm:prSet presAssocID="{45FBE4F0-E351-429F-B2E2-D1D6C98BEC03}" presName="sibTransNodeCircle" presStyleLbl="alignNode1" presStyleIdx="4" presStyleCnt="8" custLinFactNeighborX="-7212" custLinFactNeighborY="2404">
        <dgm:presLayoutVars>
          <dgm:chMax val="0"/>
          <dgm:bulletEnabled/>
        </dgm:presLayoutVars>
      </dgm:prSet>
      <dgm:spPr/>
      <dgm:t>
        <a:bodyPr/>
        <a:lstStyle/>
        <a:p>
          <a:endParaRPr lang="en-US"/>
        </a:p>
      </dgm:t>
    </dgm:pt>
    <dgm:pt modelId="{15B44836-2212-48F6-82D0-411B368D550A}" type="pres">
      <dgm:prSet presAssocID="{81E1AAD5-078E-416E-BEC9-E65B987E8D0B}" presName="bottomLine" presStyleLbl="alignNode1" presStyleIdx="5" presStyleCnt="8" custLinFactY="726601389" custLinFactNeighborX="4039" custLinFactNeighborY="726700000">
        <dgm:presLayoutVars/>
      </dgm:prSet>
      <dgm:spPr/>
    </dgm:pt>
    <dgm:pt modelId="{5C4C9F30-5600-4FD7-8689-ACA68D3B3088}" type="pres">
      <dgm:prSet presAssocID="{81E1AAD5-078E-416E-BEC9-E65B987E8D0B}" presName="nodeText" presStyleLbl="bgAccFollowNode1" presStyleIdx="2" presStyleCnt="4">
        <dgm:presLayoutVars>
          <dgm:bulletEnabled val="1"/>
        </dgm:presLayoutVars>
      </dgm:prSet>
      <dgm:spPr/>
      <dgm:t>
        <a:bodyPr/>
        <a:lstStyle/>
        <a:p>
          <a:endParaRPr lang="en-US"/>
        </a:p>
      </dgm:t>
    </dgm:pt>
    <dgm:pt modelId="{2087E7D1-72B8-4264-A856-8FD28A350A71}" type="pres">
      <dgm:prSet presAssocID="{45FBE4F0-E351-429F-B2E2-D1D6C98BEC03}" presName="sibTrans" presStyleCnt="0"/>
      <dgm:spPr/>
    </dgm:pt>
    <dgm:pt modelId="{D0CBC7E1-06C8-4E3D-8034-8E3758A9D1A6}" type="pres">
      <dgm:prSet presAssocID="{999E0EA0-BB8D-4D0A-B9AD-30B73572A0C3}" presName="compositeNode" presStyleCnt="0">
        <dgm:presLayoutVars>
          <dgm:bulletEnabled val="1"/>
        </dgm:presLayoutVars>
      </dgm:prSet>
      <dgm:spPr/>
    </dgm:pt>
    <dgm:pt modelId="{2095A592-3119-487A-BC9D-D81BD345F546}" type="pres">
      <dgm:prSet presAssocID="{999E0EA0-BB8D-4D0A-B9AD-30B73572A0C3}" presName="bgRect" presStyleLbl="bgAccFollowNode1" presStyleIdx="3" presStyleCnt="4" custScaleY="151774"/>
      <dgm:spPr/>
      <dgm:t>
        <a:bodyPr/>
        <a:lstStyle/>
        <a:p>
          <a:endParaRPr lang="en-US"/>
        </a:p>
      </dgm:t>
    </dgm:pt>
    <dgm:pt modelId="{206E0BD9-A24A-4479-A47B-12BC37032370}" type="pres">
      <dgm:prSet presAssocID="{55F13FA3-763E-4CBE-93B1-A7A1E4DD0EE5}" presName="sibTransNodeCircle" presStyleLbl="alignNode1" presStyleIdx="6" presStyleCnt="8">
        <dgm:presLayoutVars>
          <dgm:chMax val="0"/>
          <dgm:bulletEnabled/>
        </dgm:presLayoutVars>
      </dgm:prSet>
      <dgm:spPr/>
      <dgm:t>
        <a:bodyPr/>
        <a:lstStyle/>
        <a:p>
          <a:endParaRPr lang="en-US"/>
        </a:p>
      </dgm:t>
    </dgm:pt>
    <dgm:pt modelId="{10418FBE-F700-48EE-A2F4-0A58CBF558D1}" type="pres">
      <dgm:prSet presAssocID="{999E0EA0-BB8D-4D0A-B9AD-30B73572A0C3}" presName="bottomLine" presStyleLbl="alignNode1" presStyleIdx="7" presStyleCnt="8" custLinFactY="726601389" custLinFactNeighborX="-1010" custLinFactNeighborY="726700000">
        <dgm:presLayoutVars/>
      </dgm:prSet>
      <dgm:spPr/>
    </dgm:pt>
    <dgm:pt modelId="{35A4DDDD-F593-4C21-93C8-61845BBB5648}" type="pres">
      <dgm:prSet presAssocID="{999E0EA0-BB8D-4D0A-B9AD-30B73572A0C3}" presName="nodeText" presStyleLbl="bgAccFollowNode1" presStyleIdx="3" presStyleCnt="4">
        <dgm:presLayoutVars>
          <dgm:bulletEnabled val="1"/>
        </dgm:presLayoutVars>
      </dgm:prSet>
      <dgm:spPr/>
      <dgm:t>
        <a:bodyPr/>
        <a:lstStyle/>
        <a:p>
          <a:endParaRPr lang="en-US"/>
        </a:p>
      </dgm:t>
    </dgm:pt>
  </dgm:ptLst>
  <dgm:cxnLst>
    <dgm:cxn modelId="{DB083416-9DC3-4A1C-8780-4AFC20626A19}" type="presOf" srcId="{71B7D39D-3765-4AF6-B87A-11C9FE283874}" destId="{2424F6C1-BC4F-48FA-8E84-E12CD7BD1A63}" srcOrd="0" destOrd="0" presId="urn:microsoft.com/office/officeart/2016/7/layout/BasicLinearProcessNumbered"/>
    <dgm:cxn modelId="{1EFDCF4E-1720-4C5B-9A51-D6E64461EE4E}" type="presOf" srcId="{445ACDC0-BC05-4A1F-AFE1-70A6ACD60CB7}" destId="{209EDEC6-0AA5-4FD1-9CF9-36572C47EA81}" srcOrd="1" destOrd="0" presId="urn:microsoft.com/office/officeart/2016/7/layout/BasicLinearProcessNumbered"/>
    <dgm:cxn modelId="{1881A361-B20A-4FA1-91EF-17305B0B57F3}" type="presOf" srcId="{81E1AAD5-078E-416E-BEC9-E65B987E8D0B}" destId="{5C4C9F30-5600-4FD7-8689-ACA68D3B3088}" srcOrd="1" destOrd="0" presId="urn:microsoft.com/office/officeart/2016/7/layout/BasicLinearProcessNumbered"/>
    <dgm:cxn modelId="{083B02BA-24D2-4224-B562-261B6755FDF2}" type="presOf" srcId="{60315C2B-8437-41A3-9E2E-5C553D6EB499}" destId="{D8921B92-6E44-4DE0-9FAC-4E4574B87E33}" srcOrd="0" destOrd="0" presId="urn:microsoft.com/office/officeart/2016/7/layout/BasicLinearProcessNumbered"/>
    <dgm:cxn modelId="{19CD6399-77E9-4F00-B255-28638F29B072}" srcId="{DEFEADB6-5D40-4BE9-9B46-7CE3435EFB90}" destId="{445ACDC0-BC05-4A1F-AFE1-70A6ACD60CB7}" srcOrd="0" destOrd="0" parTransId="{82D39E4A-D9D1-41A9-91A8-B642438F2766}" sibTransId="{71B7D39D-3765-4AF6-B87A-11C9FE283874}"/>
    <dgm:cxn modelId="{D153F14C-659C-44B0-B6C6-1207B1DC591B}" type="presOf" srcId="{55F13FA3-763E-4CBE-93B1-A7A1E4DD0EE5}" destId="{206E0BD9-A24A-4479-A47B-12BC37032370}" srcOrd="0" destOrd="0" presId="urn:microsoft.com/office/officeart/2016/7/layout/BasicLinearProcessNumbered"/>
    <dgm:cxn modelId="{702A9B1A-5944-48A4-9081-BD61A3444E5B}" type="presOf" srcId="{45FBE4F0-E351-429F-B2E2-D1D6C98BEC03}" destId="{79BCE9E5-4063-460B-8BDB-E0667A45C8B6}" srcOrd="0" destOrd="0" presId="urn:microsoft.com/office/officeart/2016/7/layout/BasicLinearProcessNumbered"/>
    <dgm:cxn modelId="{29FC9AA5-CA80-4F07-BDCB-A05CFB5ECA90}" srcId="{DEFEADB6-5D40-4BE9-9B46-7CE3435EFB90}" destId="{60315C2B-8437-41A3-9E2E-5C553D6EB499}" srcOrd="1" destOrd="0" parTransId="{C245A82D-56CC-45AB-882E-4B175F32B2D2}" sibTransId="{5BEB08BB-B2D9-4C42-AB71-EF3CB9903A11}"/>
    <dgm:cxn modelId="{C772330D-52F3-4A52-9BD0-7E181D10D9BC}" type="presOf" srcId="{DEFEADB6-5D40-4BE9-9B46-7CE3435EFB90}" destId="{865B02F1-BE6C-4466-AFC2-FBC9BC5A0ABF}" srcOrd="0" destOrd="0" presId="urn:microsoft.com/office/officeart/2016/7/layout/BasicLinearProcessNumbered"/>
    <dgm:cxn modelId="{DC8D1767-79A8-4751-A0A4-BB08D287E18B}" srcId="{DEFEADB6-5D40-4BE9-9B46-7CE3435EFB90}" destId="{81E1AAD5-078E-416E-BEC9-E65B987E8D0B}" srcOrd="2" destOrd="0" parTransId="{A233CAE2-41C5-4F37-8BCF-09A27D878BBC}" sibTransId="{45FBE4F0-E351-429F-B2E2-D1D6C98BEC03}"/>
    <dgm:cxn modelId="{FBBBB159-8EA3-423D-9A01-15DAF07ADE9F}" type="presOf" srcId="{5BEB08BB-B2D9-4C42-AB71-EF3CB9903A11}" destId="{1D7E43D0-68BC-4662-9A98-454C04314EE3}" srcOrd="0" destOrd="0" presId="urn:microsoft.com/office/officeart/2016/7/layout/BasicLinearProcessNumbered"/>
    <dgm:cxn modelId="{12B75D36-447E-446D-B842-7487F5D1DBA2}" srcId="{DEFEADB6-5D40-4BE9-9B46-7CE3435EFB90}" destId="{999E0EA0-BB8D-4D0A-B9AD-30B73572A0C3}" srcOrd="3" destOrd="0" parTransId="{7899EA58-015B-4367-AD05-37A99FA3B9F5}" sibTransId="{55F13FA3-763E-4CBE-93B1-A7A1E4DD0EE5}"/>
    <dgm:cxn modelId="{0163106A-00E9-41F4-BA6F-FE8A0A9970B2}" type="presOf" srcId="{60315C2B-8437-41A3-9E2E-5C553D6EB499}" destId="{2A845610-C327-4EEF-A79B-9B93B3A37D83}" srcOrd="1" destOrd="0" presId="urn:microsoft.com/office/officeart/2016/7/layout/BasicLinearProcessNumbered"/>
    <dgm:cxn modelId="{57F3BD07-D825-45DD-BA52-45CD5615732D}" type="presOf" srcId="{999E0EA0-BB8D-4D0A-B9AD-30B73572A0C3}" destId="{2095A592-3119-487A-BC9D-D81BD345F546}" srcOrd="0" destOrd="0" presId="urn:microsoft.com/office/officeart/2016/7/layout/BasicLinearProcessNumbered"/>
    <dgm:cxn modelId="{60600BE1-F4E4-4FA1-9AFE-31A802451D0B}" type="presOf" srcId="{81E1AAD5-078E-416E-BEC9-E65B987E8D0B}" destId="{96DB8CC9-F2EC-4E50-9179-6DE7C0098FEB}" srcOrd="0" destOrd="0" presId="urn:microsoft.com/office/officeart/2016/7/layout/BasicLinearProcessNumbered"/>
    <dgm:cxn modelId="{5C69117E-975D-42F3-9FAE-B3C4E3D0343F}" type="presOf" srcId="{445ACDC0-BC05-4A1F-AFE1-70A6ACD60CB7}" destId="{1A6F4DB7-8AD2-4F43-B223-BB3A75AA4701}" srcOrd="0" destOrd="0" presId="urn:microsoft.com/office/officeart/2016/7/layout/BasicLinearProcessNumbered"/>
    <dgm:cxn modelId="{2D145894-ECE3-4B90-8EA6-A47CEA1F7939}" type="presOf" srcId="{999E0EA0-BB8D-4D0A-B9AD-30B73572A0C3}" destId="{35A4DDDD-F593-4C21-93C8-61845BBB5648}" srcOrd="1" destOrd="0" presId="urn:microsoft.com/office/officeart/2016/7/layout/BasicLinearProcessNumbered"/>
    <dgm:cxn modelId="{12EB472F-9C10-4CE4-B793-5AC81B41DFBE}" type="presParOf" srcId="{865B02F1-BE6C-4466-AFC2-FBC9BC5A0ABF}" destId="{741BFAA3-437D-4732-8657-A7A1D19C7815}" srcOrd="0" destOrd="0" presId="urn:microsoft.com/office/officeart/2016/7/layout/BasicLinearProcessNumbered"/>
    <dgm:cxn modelId="{6F029882-6278-40DC-A50C-F6F3FB2690E1}" type="presParOf" srcId="{741BFAA3-437D-4732-8657-A7A1D19C7815}" destId="{1A6F4DB7-8AD2-4F43-B223-BB3A75AA4701}" srcOrd="0" destOrd="0" presId="urn:microsoft.com/office/officeart/2016/7/layout/BasicLinearProcessNumbered"/>
    <dgm:cxn modelId="{107AC917-684B-4685-9712-24C7630D9217}" type="presParOf" srcId="{741BFAA3-437D-4732-8657-A7A1D19C7815}" destId="{2424F6C1-BC4F-48FA-8E84-E12CD7BD1A63}" srcOrd="1" destOrd="0" presId="urn:microsoft.com/office/officeart/2016/7/layout/BasicLinearProcessNumbered"/>
    <dgm:cxn modelId="{56A0ACD8-620F-4809-B370-E1067BB9C1B5}" type="presParOf" srcId="{741BFAA3-437D-4732-8657-A7A1D19C7815}" destId="{D83329AA-37B2-4D7E-9733-24D910484C23}" srcOrd="2" destOrd="0" presId="urn:microsoft.com/office/officeart/2016/7/layout/BasicLinearProcessNumbered"/>
    <dgm:cxn modelId="{3D8CB60C-85BD-44D7-80D1-00391E472FB7}" type="presParOf" srcId="{741BFAA3-437D-4732-8657-A7A1D19C7815}" destId="{209EDEC6-0AA5-4FD1-9CF9-36572C47EA81}" srcOrd="3" destOrd="0" presId="urn:microsoft.com/office/officeart/2016/7/layout/BasicLinearProcessNumbered"/>
    <dgm:cxn modelId="{282A9D10-3BF0-45BC-A998-0320236F5486}" type="presParOf" srcId="{865B02F1-BE6C-4466-AFC2-FBC9BC5A0ABF}" destId="{BD4FEDCE-DB31-4368-AA41-5E43B3078C4F}" srcOrd="1" destOrd="0" presId="urn:microsoft.com/office/officeart/2016/7/layout/BasicLinearProcessNumbered"/>
    <dgm:cxn modelId="{56F34CC3-C38A-43BC-A315-9FC6C0FE5ED6}" type="presParOf" srcId="{865B02F1-BE6C-4466-AFC2-FBC9BC5A0ABF}" destId="{251D0C7E-683A-4AEF-A512-316548990968}" srcOrd="2" destOrd="0" presId="urn:microsoft.com/office/officeart/2016/7/layout/BasicLinearProcessNumbered"/>
    <dgm:cxn modelId="{79467611-7197-4FA1-8686-3E237D8A6516}" type="presParOf" srcId="{251D0C7E-683A-4AEF-A512-316548990968}" destId="{D8921B92-6E44-4DE0-9FAC-4E4574B87E33}" srcOrd="0" destOrd="0" presId="urn:microsoft.com/office/officeart/2016/7/layout/BasicLinearProcessNumbered"/>
    <dgm:cxn modelId="{FE310F1F-3FB7-4D70-9F4C-E0A776860E72}" type="presParOf" srcId="{251D0C7E-683A-4AEF-A512-316548990968}" destId="{1D7E43D0-68BC-4662-9A98-454C04314EE3}" srcOrd="1" destOrd="0" presId="urn:microsoft.com/office/officeart/2016/7/layout/BasicLinearProcessNumbered"/>
    <dgm:cxn modelId="{4F67AE0C-3606-4A96-A8B0-437E54D2C2BF}" type="presParOf" srcId="{251D0C7E-683A-4AEF-A512-316548990968}" destId="{C17A9F5A-3026-473E-BD99-A9F67793F267}" srcOrd="2" destOrd="0" presId="urn:microsoft.com/office/officeart/2016/7/layout/BasicLinearProcessNumbered"/>
    <dgm:cxn modelId="{550DD3B3-F7B9-4273-B5E0-1E9A330D9723}" type="presParOf" srcId="{251D0C7E-683A-4AEF-A512-316548990968}" destId="{2A845610-C327-4EEF-A79B-9B93B3A37D83}" srcOrd="3" destOrd="0" presId="urn:microsoft.com/office/officeart/2016/7/layout/BasicLinearProcessNumbered"/>
    <dgm:cxn modelId="{0F36DE20-EDDA-43A6-B947-7051469A02DE}" type="presParOf" srcId="{865B02F1-BE6C-4466-AFC2-FBC9BC5A0ABF}" destId="{1138BB75-7335-49FD-81DE-8F5450CBDB42}" srcOrd="3" destOrd="0" presId="urn:microsoft.com/office/officeart/2016/7/layout/BasicLinearProcessNumbered"/>
    <dgm:cxn modelId="{3C56B87E-B80F-4964-AA99-2D7E9EF151CF}" type="presParOf" srcId="{865B02F1-BE6C-4466-AFC2-FBC9BC5A0ABF}" destId="{304BFA70-8CB3-4010-8DD5-9250BA9F70B1}" srcOrd="4" destOrd="0" presId="urn:microsoft.com/office/officeart/2016/7/layout/BasicLinearProcessNumbered"/>
    <dgm:cxn modelId="{9D76DC40-6078-4478-B2BC-D18E3B0425F1}" type="presParOf" srcId="{304BFA70-8CB3-4010-8DD5-9250BA9F70B1}" destId="{96DB8CC9-F2EC-4E50-9179-6DE7C0098FEB}" srcOrd="0" destOrd="0" presId="urn:microsoft.com/office/officeart/2016/7/layout/BasicLinearProcessNumbered"/>
    <dgm:cxn modelId="{364549B6-12CB-4756-AD4C-3A43C612CF2F}" type="presParOf" srcId="{304BFA70-8CB3-4010-8DD5-9250BA9F70B1}" destId="{79BCE9E5-4063-460B-8BDB-E0667A45C8B6}" srcOrd="1" destOrd="0" presId="urn:microsoft.com/office/officeart/2016/7/layout/BasicLinearProcessNumbered"/>
    <dgm:cxn modelId="{77587908-2347-4D55-94F0-799D5DEF22FE}" type="presParOf" srcId="{304BFA70-8CB3-4010-8DD5-9250BA9F70B1}" destId="{15B44836-2212-48F6-82D0-411B368D550A}" srcOrd="2" destOrd="0" presId="urn:microsoft.com/office/officeart/2016/7/layout/BasicLinearProcessNumbered"/>
    <dgm:cxn modelId="{8ED3CE3A-C66A-4223-A2EE-1E4A85A5A352}" type="presParOf" srcId="{304BFA70-8CB3-4010-8DD5-9250BA9F70B1}" destId="{5C4C9F30-5600-4FD7-8689-ACA68D3B3088}" srcOrd="3" destOrd="0" presId="urn:microsoft.com/office/officeart/2016/7/layout/BasicLinearProcessNumbered"/>
    <dgm:cxn modelId="{C7575151-645D-4064-9B53-9AA3CE66BF47}" type="presParOf" srcId="{865B02F1-BE6C-4466-AFC2-FBC9BC5A0ABF}" destId="{2087E7D1-72B8-4264-A856-8FD28A350A71}" srcOrd="5" destOrd="0" presId="urn:microsoft.com/office/officeart/2016/7/layout/BasicLinearProcessNumbered"/>
    <dgm:cxn modelId="{78464B2E-5C02-4330-A1A7-BAF1ACA60FBF}" type="presParOf" srcId="{865B02F1-BE6C-4466-AFC2-FBC9BC5A0ABF}" destId="{D0CBC7E1-06C8-4E3D-8034-8E3758A9D1A6}" srcOrd="6" destOrd="0" presId="urn:microsoft.com/office/officeart/2016/7/layout/BasicLinearProcessNumbered"/>
    <dgm:cxn modelId="{26AEF674-7A63-45BF-9E1F-4CB731BAF30C}" type="presParOf" srcId="{D0CBC7E1-06C8-4E3D-8034-8E3758A9D1A6}" destId="{2095A592-3119-487A-BC9D-D81BD345F546}" srcOrd="0" destOrd="0" presId="urn:microsoft.com/office/officeart/2016/7/layout/BasicLinearProcessNumbered"/>
    <dgm:cxn modelId="{29E6CBFB-239E-42D3-81B4-4EA588A94FA0}" type="presParOf" srcId="{D0CBC7E1-06C8-4E3D-8034-8E3758A9D1A6}" destId="{206E0BD9-A24A-4479-A47B-12BC37032370}" srcOrd="1" destOrd="0" presId="urn:microsoft.com/office/officeart/2016/7/layout/BasicLinearProcessNumbered"/>
    <dgm:cxn modelId="{772C17D3-CD53-4AF4-BCAA-F0DE156C0F2B}" type="presParOf" srcId="{D0CBC7E1-06C8-4E3D-8034-8E3758A9D1A6}" destId="{10418FBE-F700-48EE-A2F4-0A58CBF558D1}" srcOrd="2" destOrd="0" presId="urn:microsoft.com/office/officeart/2016/7/layout/BasicLinearProcessNumbered"/>
    <dgm:cxn modelId="{BC387336-A49B-4165-A8B7-BC8D0C4103D4}" type="presParOf" srcId="{D0CBC7E1-06C8-4E3D-8034-8E3758A9D1A6}" destId="{35A4DDDD-F593-4C21-93C8-61845BBB564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C93CF3-FB88-4F36-88E7-C226AFD396D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FA75BCD-2CE1-4DEB-B4F5-21041998F426}">
      <dgm:prSet/>
      <dgm:spPr/>
      <dgm:t>
        <a:bodyPr/>
        <a:lstStyle/>
        <a:p>
          <a:r>
            <a:rPr lang="en-US" dirty="0"/>
            <a:t>This area is governed by a complicated set of cross-referencing statutes drawn from the juvenile code and the criminal code.  Some of the statutes discussed below are :  C.R.S. </a:t>
          </a:r>
          <a:r>
            <a:rPr lang="en-US" dirty="0">
              <a:cs typeface="Lucida Sans Unicode" panose="020B0602030504020204" pitchFamily="34" charset="0"/>
            </a:rPr>
            <a:t>§§ 16-22-102, 18-3-402, 18-3-404, 19-1-103, and 19-3-304.</a:t>
          </a:r>
          <a:endParaRPr lang="en-US" dirty="0"/>
        </a:p>
      </dgm:t>
    </dgm:pt>
    <dgm:pt modelId="{4C79C42A-7E28-42AE-9986-3FFA29747C43}" type="parTrans" cxnId="{AD9E8BF6-F711-4A9A-8490-D2FA0C073602}">
      <dgm:prSet/>
      <dgm:spPr/>
      <dgm:t>
        <a:bodyPr/>
        <a:lstStyle/>
        <a:p>
          <a:endParaRPr lang="en-US"/>
        </a:p>
      </dgm:t>
    </dgm:pt>
    <dgm:pt modelId="{BE2AB630-F9B4-415D-B8F4-7A65747D7BDC}" type="sibTrans" cxnId="{AD9E8BF6-F711-4A9A-8490-D2FA0C073602}">
      <dgm:prSet/>
      <dgm:spPr/>
      <dgm:t>
        <a:bodyPr/>
        <a:lstStyle/>
        <a:p>
          <a:endParaRPr lang="en-US"/>
        </a:p>
      </dgm:t>
    </dgm:pt>
    <dgm:pt modelId="{8A58B62B-3473-488A-BA35-5C63C11D1C60}">
      <dgm:prSet/>
      <dgm:spPr/>
      <dgm:t>
        <a:bodyPr/>
        <a:lstStyle/>
        <a:p>
          <a:r>
            <a:rPr lang="en-US" b="1" dirty="0"/>
            <a:t>The critical insight is: sexual misconduct by children and youth with other children and youth is sometimes defined to be “child abuse.”  This means reporting the conduct is mandatory and failure to report is a crime.</a:t>
          </a:r>
          <a:r>
            <a:rPr lang="en-US" dirty="0"/>
            <a:t> </a:t>
          </a:r>
        </a:p>
      </dgm:t>
    </dgm:pt>
    <dgm:pt modelId="{8191F971-3D4E-4E33-ADDB-95A0CCB72087}" type="parTrans" cxnId="{C9C29A24-D9A1-43FA-B9BC-EE3FDF3F6C06}">
      <dgm:prSet/>
      <dgm:spPr/>
      <dgm:t>
        <a:bodyPr/>
        <a:lstStyle/>
        <a:p>
          <a:endParaRPr lang="en-US"/>
        </a:p>
      </dgm:t>
    </dgm:pt>
    <dgm:pt modelId="{64E74D4A-90C0-4A49-BBFA-376105EE5269}" type="sibTrans" cxnId="{C9C29A24-D9A1-43FA-B9BC-EE3FDF3F6C06}">
      <dgm:prSet/>
      <dgm:spPr/>
      <dgm:t>
        <a:bodyPr/>
        <a:lstStyle/>
        <a:p>
          <a:endParaRPr lang="en-US"/>
        </a:p>
      </dgm:t>
    </dgm:pt>
    <dgm:pt modelId="{27004341-B9AD-4BBB-8626-DAB93FEAB522}">
      <dgm:prSet/>
      <dgm:spPr/>
      <dgm:t>
        <a:bodyPr/>
        <a:lstStyle/>
        <a:p>
          <a:r>
            <a:rPr lang="en-US" b="1" u="none" dirty="0"/>
            <a:t>First, any </a:t>
          </a:r>
          <a:r>
            <a:rPr lang="en-US" b="1" u="sng" dirty="0"/>
            <a:t>non-consensual “sexual contact” </a:t>
          </a:r>
          <a:r>
            <a:rPr lang="en-US" b="1" u="none" dirty="0"/>
            <a:t>(by anyone) with a minor (17 or younger) is reportable as child abuse</a:t>
          </a:r>
          <a:r>
            <a:rPr lang="en-US" dirty="0"/>
            <a:t>. “Sexual contact” is “knowing touching of intimate parts (including clothing over intimate parts) that is for purposes of arousal, gratification or abuse.” </a:t>
          </a:r>
        </a:p>
      </dgm:t>
    </dgm:pt>
    <dgm:pt modelId="{F2558A1D-385C-478D-B3F2-9FCC406398D5}" type="parTrans" cxnId="{4C5B2260-42E3-48CC-B269-91FC18DF8D2E}">
      <dgm:prSet/>
      <dgm:spPr/>
      <dgm:t>
        <a:bodyPr/>
        <a:lstStyle/>
        <a:p>
          <a:endParaRPr lang="en-US"/>
        </a:p>
      </dgm:t>
    </dgm:pt>
    <dgm:pt modelId="{E4680229-62F2-4670-88B4-5B50C067E1DA}" type="sibTrans" cxnId="{4C5B2260-42E3-48CC-B269-91FC18DF8D2E}">
      <dgm:prSet/>
      <dgm:spPr/>
      <dgm:t>
        <a:bodyPr/>
        <a:lstStyle/>
        <a:p>
          <a:endParaRPr lang="en-US"/>
        </a:p>
      </dgm:t>
    </dgm:pt>
    <dgm:pt modelId="{4ABB370C-1F58-48F2-AFC2-2B630AAB68D8}">
      <dgm:prSet/>
      <dgm:spPr/>
      <dgm:t>
        <a:bodyPr/>
        <a:lstStyle/>
        <a:p>
          <a:r>
            <a:rPr lang="en-US" b="1" u="none" dirty="0"/>
            <a:t>NOTE: teachers are people in a “position of trust” subject to separate criminal and civil laws for abuse of that relationship ― this especially comes into play with k-12 students who are 18 but  have not yet graduated.</a:t>
          </a:r>
          <a:endParaRPr lang="en-US" u="none" dirty="0"/>
        </a:p>
      </dgm:t>
    </dgm:pt>
    <dgm:pt modelId="{1877B835-DC39-4494-9A99-6A5151BA8A7E}" type="parTrans" cxnId="{28BDF91A-6629-4B22-9448-10CC761CCA7D}">
      <dgm:prSet/>
      <dgm:spPr/>
      <dgm:t>
        <a:bodyPr/>
        <a:lstStyle/>
        <a:p>
          <a:endParaRPr lang="en-US"/>
        </a:p>
      </dgm:t>
    </dgm:pt>
    <dgm:pt modelId="{5D54CDB2-85FC-40B7-BA9D-BCC1AD4CFD66}" type="sibTrans" cxnId="{28BDF91A-6629-4B22-9448-10CC761CCA7D}">
      <dgm:prSet/>
      <dgm:spPr/>
      <dgm:t>
        <a:bodyPr/>
        <a:lstStyle/>
        <a:p>
          <a:endParaRPr lang="en-US"/>
        </a:p>
      </dgm:t>
    </dgm:pt>
    <dgm:pt modelId="{B9F63A4E-F829-472B-86D9-7A0D26B073D8}" type="pres">
      <dgm:prSet presAssocID="{CAC93CF3-FB88-4F36-88E7-C226AFD396DD}" presName="linear" presStyleCnt="0">
        <dgm:presLayoutVars>
          <dgm:animLvl val="lvl"/>
          <dgm:resizeHandles val="exact"/>
        </dgm:presLayoutVars>
      </dgm:prSet>
      <dgm:spPr/>
      <dgm:t>
        <a:bodyPr/>
        <a:lstStyle/>
        <a:p>
          <a:endParaRPr lang="en-US"/>
        </a:p>
      </dgm:t>
    </dgm:pt>
    <dgm:pt modelId="{C074617B-A442-42D2-A5EC-E5C13D329062}" type="pres">
      <dgm:prSet presAssocID="{7FA75BCD-2CE1-4DEB-B4F5-21041998F426}" presName="parentText" presStyleLbl="node1" presStyleIdx="0" presStyleCnt="4">
        <dgm:presLayoutVars>
          <dgm:chMax val="0"/>
          <dgm:bulletEnabled val="1"/>
        </dgm:presLayoutVars>
      </dgm:prSet>
      <dgm:spPr/>
      <dgm:t>
        <a:bodyPr/>
        <a:lstStyle/>
        <a:p>
          <a:endParaRPr lang="en-US"/>
        </a:p>
      </dgm:t>
    </dgm:pt>
    <dgm:pt modelId="{15C53F63-C020-4476-9928-602A20CD5074}" type="pres">
      <dgm:prSet presAssocID="{BE2AB630-F9B4-415D-B8F4-7A65747D7BDC}" presName="spacer" presStyleCnt="0"/>
      <dgm:spPr/>
    </dgm:pt>
    <dgm:pt modelId="{AFB4F039-D87B-41F5-889D-DFC698F4BEB2}" type="pres">
      <dgm:prSet presAssocID="{8A58B62B-3473-488A-BA35-5C63C11D1C60}" presName="parentText" presStyleLbl="node1" presStyleIdx="1" presStyleCnt="4">
        <dgm:presLayoutVars>
          <dgm:chMax val="0"/>
          <dgm:bulletEnabled val="1"/>
        </dgm:presLayoutVars>
      </dgm:prSet>
      <dgm:spPr/>
      <dgm:t>
        <a:bodyPr/>
        <a:lstStyle/>
        <a:p>
          <a:endParaRPr lang="en-US"/>
        </a:p>
      </dgm:t>
    </dgm:pt>
    <dgm:pt modelId="{C98F5FDF-A668-4B5B-A26A-699C8DA5F2E4}" type="pres">
      <dgm:prSet presAssocID="{64E74D4A-90C0-4A49-BBFA-376105EE5269}" presName="spacer" presStyleCnt="0"/>
      <dgm:spPr/>
    </dgm:pt>
    <dgm:pt modelId="{D65C2C4F-F2B4-4B46-B01C-848CB7CA6B2A}" type="pres">
      <dgm:prSet presAssocID="{27004341-B9AD-4BBB-8626-DAB93FEAB522}" presName="parentText" presStyleLbl="node1" presStyleIdx="2" presStyleCnt="4">
        <dgm:presLayoutVars>
          <dgm:chMax val="0"/>
          <dgm:bulletEnabled val="1"/>
        </dgm:presLayoutVars>
      </dgm:prSet>
      <dgm:spPr/>
      <dgm:t>
        <a:bodyPr/>
        <a:lstStyle/>
        <a:p>
          <a:endParaRPr lang="en-US"/>
        </a:p>
      </dgm:t>
    </dgm:pt>
    <dgm:pt modelId="{5662B781-8CD9-4D1C-905F-FF56CB67A67F}" type="pres">
      <dgm:prSet presAssocID="{E4680229-62F2-4670-88B4-5B50C067E1DA}" presName="spacer" presStyleCnt="0"/>
      <dgm:spPr/>
    </dgm:pt>
    <dgm:pt modelId="{65524FA4-3C72-4DCB-89C9-FEBCBFA7363D}" type="pres">
      <dgm:prSet presAssocID="{4ABB370C-1F58-48F2-AFC2-2B630AAB68D8}" presName="parentText" presStyleLbl="node1" presStyleIdx="3" presStyleCnt="4">
        <dgm:presLayoutVars>
          <dgm:chMax val="0"/>
          <dgm:bulletEnabled val="1"/>
        </dgm:presLayoutVars>
      </dgm:prSet>
      <dgm:spPr/>
      <dgm:t>
        <a:bodyPr/>
        <a:lstStyle/>
        <a:p>
          <a:endParaRPr lang="en-US"/>
        </a:p>
      </dgm:t>
    </dgm:pt>
  </dgm:ptLst>
  <dgm:cxnLst>
    <dgm:cxn modelId="{BBCF2F6C-1D76-4D51-9620-C0B465100178}" type="presOf" srcId="{27004341-B9AD-4BBB-8626-DAB93FEAB522}" destId="{D65C2C4F-F2B4-4B46-B01C-848CB7CA6B2A}" srcOrd="0" destOrd="0" presId="urn:microsoft.com/office/officeart/2005/8/layout/vList2"/>
    <dgm:cxn modelId="{AD9E8BF6-F711-4A9A-8490-D2FA0C073602}" srcId="{CAC93CF3-FB88-4F36-88E7-C226AFD396DD}" destId="{7FA75BCD-2CE1-4DEB-B4F5-21041998F426}" srcOrd="0" destOrd="0" parTransId="{4C79C42A-7E28-42AE-9986-3FFA29747C43}" sibTransId="{BE2AB630-F9B4-415D-B8F4-7A65747D7BDC}"/>
    <dgm:cxn modelId="{4C5B2260-42E3-48CC-B269-91FC18DF8D2E}" srcId="{CAC93CF3-FB88-4F36-88E7-C226AFD396DD}" destId="{27004341-B9AD-4BBB-8626-DAB93FEAB522}" srcOrd="2" destOrd="0" parTransId="{F2558A1D-385C-478D-B3F2-9FCC406398D5}" sibTransId="{E4680229-62F2-4670-88B4-5B50C067E1DA}"/>
    <dgm:cxn modelId="{E5FE3E5B-E885-4EED-BA7E-008B8C0573B8}" type="presOf" srcId="{7FA75BCD-2CE1-4DEB-B4F5-21041998F426}" destId="{C074617B-A442-42D2-A5EC-E5C13D329062}" srcOrd="0" destOrd="0" presId="urn:microsoft.com/office/officeart/2005/8/layout/vList2"/>
    <dgm:cxn modelId="{28BDF91A-6629-4B22-9448-10CC761CCA7D}" srcId="{CAC93CF3-FB88-4F36-88E7-C226AFD396DD}" destId="{4ABB370C-1F58-48F2-AFC2-2B630AAB68D8}" srcOrd="3" destOrd="0" parTransId="{1877B835-DC39-4494-9A99-6A5151BA8A7E}" sibTransId="{5D54CDB2-85FC-40B7-BA9D-BCC1AD4CFD66}"/>
    <dgm:cxn modelId="{C9C29A24-D9A1-43FA-B9BC-EE3FDF3F6C06}" srcId="{CAC93CF3-FB88-4F36-88E7-C226AFD396DD}" destId="{8A58B62B-3473-488A-BA35-5C63C11D1C60}" srcOrd="1" destOrd="0" parTransId="{8191F971-3D4E-4E33-ADDB-95A0CCB72087}" sibTransId="{64E74D4A-90C0-4A49-BBFA-376105EE5269}"/>
    <dgm:cxn modelId="{15097C35-DAB2-4BA9-818E-D1B195FD4827}" type="presOf" srcId="{8A58B62B-3473-488A-BA35-5C63C11D1C60}" destId="{AFB4F039-D87B-41F5-889D-DFC698F4BEB2}" srcOrd="0" destOrd="0" presId="urn:microsoft.com/office/officeart/2005/8/layout/vList2"/>
    <dgm:cxn modelId="{BB4459F8-89D7-4362-ABFB-BAE7FE27F0AA}" type="presOf" srcId="{4ABB370C-1F58-48F2-AFC2-2B630AAB68D8}" destId="{65524FA4-3C72-4DCB-89C9-FEBCBFA7363D}" srcOrd="0" destOrd="0" presId="urn:microsoft.com/office/officeart/2005/8/layout/vList2"/>
    <dgm:cxn modelId="{B336EE53-4EFA-40D4-8051-353CA9230475}" type="presOf" srcId="{CAC93CF3-FB88-4F36-88E7-C226AFD396DD}" destId="{B9F63A4E-F829-472B-86D9-7A0D26B073D8}" srcOrd="0" destOrd="0" presId="urn:microsoft.com/office/officeart/2005/8/layout/vList2"/>
    <dgm:cxn modelId="{2FC54949-28EF-43A6-94F2-2F72AD05CD79}" type="presParOf" srcId="{B9F63A4E-F829-472B-86D9-7A0D26B073D8}" destId="{C074617B-A442-42D2-A5EC-E5C13D329062}" srcOrd="0" destOrd="0" presId="urn:microsoft.com/office/officeart/2005/8/layout/vList2"/>
    <dgm:cxn modelId="{9EB18039-D40A-439D-9374-85FA38112F54}" type="presParOf" srcId="{B9F63A4E-F829-472B-86D9-7A0D26B073D8}" destId="{15C53F63-C020-4476-9928-602A20CD5074}" srcOrd="1" destOrd="0" presId="urn:microsoft.com/office/officeart/2005/8/layout/vList2"/>
    <dgm:cxn modelId="{F20CC474-621A-4CB6-8897-CE3DCAC9C91D}" type="presParOf" srcId="{B9F63A4E-F829-472B-86D9-7A0D26B073D8}" destId="{AFB4F039-D87B-41F5-889D-DFC698F4BEB2}" srcOrd="2" destOrd="0" presId="urn:microsoft.com/office/officeart/2005/8/layout/vList2"/>
    <dgm:cxn modelId="{9ADB8EE5-3C7D-42C4-8235-1B811DB00360}" type="presParOf" srcId="{B9F63A4E-F829-472B-86D9-7A0D26B073D8}" destId="{C98F5FDF-A668-4B5B-A26A-699C8DA5F2E4}" srcOrd="3" destOrd="0" presId="urn:microsoft.com/office/officeart/2005/8/layout/vList2"/>
    <dgm:cxn modelId="{676E865F-4679-46E9-AD95-D98AC5F31DBE}" type="presParOf" srcId="{B9F63A4E-F829-472B-86D9-7A0D26B073D8}" destId="{D65C2C4F-F2B4-4B46-B01C-848CB7CA6B2A}" srcOrd="4" destOrd="0" presId="urn:microsoft.com/office/officeart/2005/8/layout/vList2"/>
    <dgm:cxn modelId="{04AFFADB-C285-444B-9ECC-5157AFE9875A}" type="presParOf" srcId="{B9F63A4E-F829-472B-86D9-7A0D26B073D8}" destId="{5662B781-8CD9-4D1C-905F-FF56CB67A67F}" srcOrd="5" destOrd="0" presId="urn:microsoft.com/office/officeart/2005/8/layout/vList2"/>
    <dgm:cxn modelId="{5767966B-441C-4EE7-B78E-DFDAE0CFA57C}" type="presParOf" srcId="{B9F63A4E-F829-472B-86D9-7A0D26B073D8}" destId="{65524FA4-3C72-4DCB-89C9-FEBCBFA736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4B8189-C804-4582-B9E2-AF60F3AC0631}"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en-US"/>
        </a:p>
      </dgm:t>
    </dgm:pt>
    <dgm:pt modelId="{DE5C4EB6-EB7A-45ED-891B-02E1BF5F2706}">
      <dgm:prSet custT="1"/>
      <dgm:spPr/>
      <dgm:t>
        <a:bodyPr/>
        <a:lstStyle/>
        <a:p>
          <a:r>
            <a:rPr lang="en-US" sz="1600" u="sng" dirty="0"/>
            <a:t>Consensual</a:t>
          </a:r>
          <a:r>
            <a:rPr lang="en-US" sz="1600" dirty="0"/>
            <a:t> “</a:t>
          </a:r>
          <a:r>
            <a:rPr lang="en-US" sz="1600" b="1" dirty="0"/>
            <a:t>sexual intrusion</a:t>
          </a:r>
          <a:r>
            <a:rPr lang="en-US" sz="1600" dirty="0"/>
            <a:t>” or “</a:t>
          </a:r>
          <a:r>
            <a:rPr lang="en-US" sz="1600" b="1" dirty="0"/>
            <a:t>penetration</a:t>
          </a:r>
          <a:r>
            <a:rPr lang="en-US" sz="1600" dirty="0"/>
            <a:t>” is subject to age-based rules.  “Intrusion” or “penetration” mean entry, however slight, of anything involving another person’s genitals or anus for “purposes of sexual arousal, gratification or abuse.” The rules are:</a:t>
          </a:r>
        </a:p>
      </dgm:t>
    </dgm:pt>
    <dgm:pt modelId="{2C360C7F-6D12-433D-B69B-36EA53788B61}" type="parTrans" cxnId="{C4E9ABB5-4F1F-48B9-8800-3C3D2F2D0789}">
      <dgm:prSet/>
      <dgm:spPr/>
      <dgm:t>
        <a:bodyPr/>
        <a:lstStyle/>
        <a:p>
          <a:endParaRPr lang="en-US"/>
        </a:p>
      </dgm:t>
    </dgm:pt>
    <dgm:pt modelId="{E0857933-1A40-42F6-815A-EBEB05AB177B}" type="sibTrans" cxnId="{C4E9ABB5-4F1F-48B9-8800-3C3D2F2D0789}">
      <dgm:prSet/>
      <dgm:spPr/>
      <dgm:t>
        <a:bodyPr/>
        <a:lstStyle/>
        <a:p>
          <a:endParaRPr lang="en-US"/>
        </a:p>
      </dgm:t>
    </dgm:pt>
    <dgm:pt modelId="{0D882725-E369-4942-9A13-F0BF4F82186C}">
      <dgm:prSet custT="1"/>
      <dgm:spPr/>
      <dgm:t>
        <a:bodyPr/>
        <a:lstStyle/>
        <a:p>
          <a:r>
            <a:rPr lang="en-US" sz="2000" b="1" u="none" dirty="0"/>
            <a:t>Student 10 or under: </a:t>
          </a:r>
          <a:r>
            <a:rPr lang="en-US" sz="2000" b="1" u="sng" dirty="0"/>
            <a:t>report;</a:t>
          </a:r>
          <a:endParaRPr lang="en-US" sz="2000" dirty="0"/>
        </a:p>
      </dgm:t>
    </dgm:pt>
    <dgm:pt modelId="{A8BC4F46-23B0-4BC4-9CFE-F6BECAC2A557}" type="parTrans" cxnId="{4DC51F4F-F01F-4179-ACA8-0BE9F3E157C2}">
      <dgm:prSet/>
      <dgm:spPr>
        <a:ln w="57150"/>
      </dgm:spPr>
      <dgm:t>
        <a:bodyPr/>
        <a:lstStyle/>
        <a:p>
          <a:endParaRPr lang="en-US"/>
        </a:p>
      </dgm:t>
    </dgm:pt>
    <dgm:pt modelId="{2FE2FAFD-764F-45F8-9E3D-4543247B08D9}" type="sibTrans" cxnId="{4DC51F4F-F01F-4179-ACA8-0BE9F3E157C2}">
      <dgm:prSet/>
      <dgm:spPr/>
      <dgm:t>
        <a:bodyPr/>
        <a:lstStyle/>
        <a:p>
          <a:endParaRPr lang="en-US"/>
        </a:p>
      </dgm:t>
    </dgm:pt>
    <dgm:pt modelId="{0A2D503F-B152-4A88-B14B-EE75DABA6C8D}">
      <dgm:prSet custT="1"/>
      <dgm:spPr/>
      <dgm:t>
        <a:bodyPr/>
        <a:lstStyle/>
        <a:p>
          <a:r>
            <a:rPr lang="en-US" sz="1800" b="1" u="none" dirty="0"/>
            <a:t>Student 11 to 14: if partner is four or more years older, </a:t>
          </a:r>
          <a:r>
            <a:rPr lang="en-US" sz="1800" b="1" u="sng" dirty="0"/>
            <a:t>report;</a:t>
          </a:r>
          <a:endParaRPr lang="en-US" sz="1800" dirty="0"/>
        </a:p>
      </dgm:t>
    </dgm:pt>
    <dgm:pt modelId="{209BCC01-BCC1-4E28-9D15-BBD43A229880}" type="parTrans" cxnId="{4915D3B2-4C4E-4255-A4E4-5243656F7F56}">
      <dgm:prSet/>
      <dgm:spPr>
        <a:ln w="57150"/>
      </dgm:spPr>
      <dgm:t>
        <a:bodyPr/>
        <a:lstStyle/>
        <a:p>
          <a:endParaRPr lang="en-US"/>
        </a:p>
      </dgm:t>
    </dgm:pt>
    <dgm:pt modelId="{85AAF590-E0D6-44A1-A468-EFDD6FBB7F95}" type="sibTrans" cxnId="{4915D3B2-4C4E-4255-A4E4-5243656F7F56}">
      <dgm:prSet/>
      <dgm:spPr/>
      <dgm:t>
        <a:bodyPr/>
        <a:lstStyle/>
        <a:p>
          <a:endParaRPr lang="en-US"/>
        </a:p>
      </dgm:t>
    </dgm:pt>
    <dgm:pt modelId="{790E67AA-08C8-46A9-83FE-06C81DF4FF36}">
      <dgm:prSet custT="1"/>
      <dgm:spPr/>
      <dgm:t>
        <a:bodyPr/>
        <a:lstStyle/>
        <a:p>
          <a:r>
            <a:rPr lang="en-US" sz="1800" b="1" u="none" dirty="0"/>
            <a:t>Student 15 to 17; if partner is 10 or more years older, </a:t>
          </a:r>
          <a:r>
            <a:rPr lang="en-US" sz="1800" b="1" u="sng" dirty="0"/>
            <a:t>report. </a:t>
          </a:r>
          <a:endParaRPr lang="en-US" sz="1800" dirty="0"/>
        </a:p>
      </dgm:t>
    </dgm:pt>
    <dgm:pt modelId="{05B20D81-DA91-4DDE-B858-5E5BE08F7B8A}" type="parTrans" cxnId="{C3634F3D-F5D5-4F9F-BC65-D4A08632FA4B}">
      <dgm:prSet/>
      <dgm:spPr>
        <a:ln w="57150"/>
      </dgm:spPr>
      <dgm:t>
        <a:bodyPr/>
        <a:lstStyle/>
        <a:p>
          <a:endParaRPr lang="en-US"/>
        </a:p>
      </dgm:t>
    </dgm:pt>
    <dgm:pt modelId="{509F88A6-5D3D-4875-A158-2C8762F672A6}" type="sibTrans" cxnId="{C3634F3D-F5D5-4F9F-BC65-D4A08632FA4B}">
      <dgm:prSet/>
      <dgm:spPr/>
      <dgm:t>
        <a:bodyPr/>
        <a:lstStyle/>
        <a:p>
          <a:endParaRPr lang="en-US"/>
        </a:p>
      </dgm:t>
    </dgm:pt>
    <dgm:pt modelId="{E07984F2-5C37-4D5E-AB44-A5C5CEF30E0A}">
      <dgm:prSet custT="1"/>
      <dgm:spPr/>
      <dgm:t>
        <a:bodyPr/>
        <a:lstStyle/>
        <a:p>
          <a:r>
            <a:rPr lang="en-US" sz="1500" dirty="0"/>
            <a:t>Reports can be made based on a judgment that the behavior is abusive or nonconsensual, even if age difference alone would not trigger a report.</a:t>
          </a:r>
        </a:p>
      </dgm:t>
    </dgm:pt>
    <dgm:pt modelId="{B36573D3-381D-4F92-AAA3-DFCAE92CB7DC}" type="parTrans" cxnId="{AAF0C3A1-916B-4A61-903A-63E08FB8C769}">
      <dgm:prSet/>
      <dgm:spPr/>
      <dgm:t>
        <a:bodyPr/>
        <a:lstStyle/>
        <a:p>
          <a:endParaRPr lang="en-US"/>
        </a:p>
      </dgm:t>
    </dgm:pt>
    <dgm:pt modelId="{B944470F-2046-4FF4-8BFE-F0E11F083911}" type="sibTrans" cxnId="{AAF0C3A1-916B-4A61-903A-63E08FB8C769}">
      <dgm:prSet/>
      <dgm:spPr/>
      <dgm:t>
        <a:bodyPr/>
        <a:lstStyle/>
        <a:p>
          <a:endParaRPr lang="en-US"/>
        </a:p>
      </dgm:t>
    </dgm:pt>
    <dgm:pt modelId="{F4587176-4AA2-4DB7-B920-267552D4AF10}">
      <dgm:prSet/>
      <dgm:spPr/>
      <dgm:t>
        <a:bodyPr/>
        <a:lstStyle/>
        <a:p>
          <a:r>
            <a:rPr lang="en-US" dirty="0"/>
            <a:t>NOTE:  “Sexting” has been completely redefined (effective January 1, 2018).  Some instances of sexting may be reportable (and could be sexual harassment), but the new statute is complex and will not be covered in detail here. </a:t>
          </a:r>
          <a:r>
            <a:rPr lang="en-US" b="1" dirty="0"/>
            <a:t>Always</a:t>
          </a:r>
          <a:r>
            <a:rPr lang="en-US" dirty="0"/>
            <a:t> r</a:t>
          </a:r>
          <a:r>
            <a:rPr lang="en-US" b="1" dirty="0"/>
            <a:t>eport sexting to school administration and the Title IX coordinator.</a:t>
          </a:r>
        </a:p>
      </dgm:t>
    </dgm:pt>
    <dgm:pt modelId="{703DDDA5-E8B6-440D-BDCE-80278654D005}" type="parTrans" cxnId="{739BD3CA-6699-4FF5-A8C9-EFF1CC3C5813}">
      <dgm:prSet/>
      <dgm:spPr/>
      <dgm:t>
        <a:bodyPr/>
        <a:lstStyle/>
        <a:p>
          <a:endParaRPr lang="en-US"/>
        </a:p>
      </dgm:t>
    </dgm:pt>
    <dgm:pt modelId="{A3003DA6-79D8-4184-9DFF-A067F05B208E}" type="sibTrans" cxnId="{739BD3CA-6699-4FF5-A8C9-EFF1CC3C5813}">
      <dgm:prSet/>
      <dgm:spPr/>
      <dgm:t>
        <a:bodyPr/>
        <a:lstStyle/>
        <a:p>
          <a:endParaRPr lang="en-US"/>
        </a:p>
      </dgm:t>
    </dgm:pt>
    <dgm:pt modelId="{6CC1164D-3F82-473C-93E0-3DAAD6E85303}" type="pres">
      <dgm:prSet presAssocID="{804B8189-C804-4582-B9E2-AF60F3AC0631}" presName="diagram" presStyleCnt="0">
        <dgm:presLayoutVars>
          <dgm:chPref val="1"/>
          <dgm:dir/>
          <dgm:animOne val="branch"/>
          <dgm:animLvl val="lvl"/>
          <dgm:resizeHandles val="exact"/>
        </dgm:presLayoutVars>
      </dgm:prSet>
      <dgm:spPr/>
      <dgm:t>
        <a:bodyPr/>
        <a:lstStyle/>
        <a:p>
          <a:endParaRPr lang="en-US"/>
        </a:p>
      </dgm:t>
    </dgm:pt>
    <dgm:pt modelId="{AD2500E2-D8ED-42C7-BD81-82C1BD8B21C5}" type="pres">
      <dgm:prSet presAssocID="{DE5C4EB6-EB7A-45ED-891B-02E1BF5F2706}" presName="root1" presStyleCnt="0"/>
      <dgm:spPr/>
    </dgm:pt>
    <dgm:pt modelId="{BAA66496-332D-4D2C-8D6A-5EC5B8524967}" type="pres">
      <dgm:prSet presAssocID="{DE5C4EB6-EB7A-45ED-891B-02E1BF5F2706}" presName="LevelOneTextNode" presStyleLbl="node0" presStyleIdx="0" presStyleCnt="3" custScaleX="112820" custScaleY="254256">
        <dgm:presLayoutVars>
          <dgm:chPref val="3"/>
        </dgm:presLayoutVars>
      </dgm:prSet>
      <dgm:spPr/>
      <dgm:t>
        <a:bodyPr/>
        <a:lstStyle/>
        <a:p>
          <a:endParaRPr lang="en-US"/>
        </a:p>
      </dgm:t>
    </dgm:pt>
    <dgm:pt modelId="{F74A6EC4-AB98-4EBD-BB3D-7862198CE791}" type="pres">
      <dgm:prSet presAssocID="{DE5C4EB6-EB7A-45ED-891B-02E1BF5F2706}" presName="level2hierChild" presStyleCnt="0"/>
      <dgm:spPr/>
    </dgm:pt>
    <dgm:pt modelId="{6A89C5B7-C8A5-42EF-9F89-64E9A163F108}" type="pres">
      <dgm:prSet presAssocID="{A8BC4F46-23B0-4BC4-9CFE-F6BECAC2A557}" presName="conn2-1" presStyleLbl="parChTrans1D2" presStyleIdx="0" presStyleCnt="3"/>
      <dgm:spPr/>
      <dgm:t>
        <a:bodyPr/>
        <a:lstStyle/>
        <a:p>
          <a:endParaRPr lang="en-US"/>
        </a:p>
      </dgm:t>
    </dgm:pt>
    <dgm:pt modelId="{D7FD49DC-AE4D-4C0F-8163-1003DE220B67}" type="pres">
      <dgm:prSet presAssocID="{A8BC4F46-23B0-4BC4-9CFE-F6BECAC2A557}" presName="connTx" presStyleLbl="parChTrans1D2" presStyleIdx="0" presStyleCnt="3"/>
      <dgm:spPr/>
      <dgm:t>
        <a:bodyPr/>
        <a:lstStyle/>
        <a:p>
          <a:endParaRPr lang="en-US"/>
        </a:p>
      </dgm:t>
    </dgm:pt>
    <dgm:pt modelId="{9880AC3C-5FE4-41FC-BB64-854C919FF610}" type="pres">
      <dgm:prSet presAssocID="{0D882725-E369-4942-9A13-F0BF4F82186C}" presName="root2" presStyleCnt="0"/>
      <dgm:spPr/>
    </dgm:pt>
    <dgm:pt modelId="{B25F157C-6FE2-4E1C-9376-2D387B7FE45F}" type="pres">
      <dgm:prSet presAssocID="{0D882725-E369-4942-9A13-F0BF4F82186C}" presName="LevelTwoTextNode" presStyleLbl="node2" presStyleIdx="0" presStyleCnt="3">
        <dgm:presLayoutVars>
          <dgm:chPref val="3"/>
        </dgm:presLayoutVars>
      </dgm:prSet>
      <dgm:spPr/>
      <dgm:t>
        <a:bodyPr/>
        <a:lstStyle/>
        <a:p>
          <a:endParaRPr lang="en-US"/>
        </a:p>
      </dgm:t>
    </dgm:pt>
    <dgm:pt modelId="{C225CD85-7161-4DFD-91FC-FFED343C5968}" type="pres">
      <dgm:prSet presAssocID="{0D882725-E369-4942-9A13-F0BF4F82186C}" presName="level3hierChild" presStyleCnt="0"/>
      <dgm:spPr/>
    </dgm:pt>
    <dgm:pt modelId="{82FC103A-19B7-4729-AF03-76D8AA4DBCA4}" type="pres">
      <dgm:prSet presAssocID="{209BCC01-BCC1-4E28-9D15-BBD43A229880}" presName="conn2-1" presStyleLbl="parChTrans1D2" presStyleIdx="1" presStyleCnt="3"/>
      <dgm:spPr/>
      <dgm:t>
        <a:bodyPr/>
        <a:lstStyle/>
        <a:p>
          <a:endParaRPr lang="en-US"/>
        </a:p>
      </dgm:t>
    </dgm:pt>
    <dgm:pt modelId="{A89B46DF-61D8-4086-9B17-E4B935C04200}" type="pres">
      <dgm:prSet presAssocID="{209BCC01-BCC1-4E28-9D15-BBD43A229880}" presName="connTx" presStyleLbl="parChTrans1D2" presStyleIdx="1" presStyleCnt="3"/>
      <dgm:spPr/>
      <dgm:t>
        <a:bodyPr/>
        <a:lstStyle/>
        <a:p>
          <a:endParaRPr lang="en-US"/>
        </a:p>
      </dgm:t>
    </dgm:pt>
    <dgm:pt modelId="{A5A986DE-5FC2-4788-87BC-EA647D048FEA}" type="pres">
      <dgm:prSet presAssocID="{0A2D503F-B152-4A88-B14B-EE75DABA6C8D}" presName="root2" presStyleCnt="0"/>
      <dgm:spPr/>
    </dgm:pt>
    <dgm:pt modelId="{38024C12-2551-4135-88D3-540331E19E38}" type="pres">
      <dgm:prSet presAssocID="{0A2D503F-B152-4A88-B14B-EE75DABA6C8D}" presName="LevelTwoTextNode" presStyleLbl="node2" presStyleIdx="1" presStyleCnt="3">
        <dgm:presLayoutVars>
          <dgm:chPref val="3"/>
        </dgm:presLayoutVars>
      </dgm:prSet>
      <dgm:spPr/>
      <dgm:t>
        <a:bodyPr/>
        <a:lstStyle/>
        <a:p>
          <a:endParaRPr lang="en-US"/>
        </a:p>
      </dgm:t>
    </dgm:pt>
    <dgm:pt modelId="{94D5530B-0077-4837-8C39-69EEDDB97561}" type="pres">
      <dgm:prSet presAssocID="{0A2D503F-B152-4A88-B14B-EE75DABA6C8D}" presName="level3hierChild" presStyleCnt="0"/>
      <dgm:spPr/>
    </dgm:pt>
    <dgm:pt modelId="{1AD2DD26-45B7-41B4-8BFE-B276CED97169}" type="pres">
      <dgm:prSet presAssocID="{05B20D81-DA91-4DDE-B858-5E5BE08F7B8A}" presName="conn2-1" presStyleLbl="parChTrans1D2" presStyleIdx="2" presStyleCnt="3"/>
      <dgm:spPr/>
      <dgm:t>
        <a:bodyPr/>
        <a:lstStyle/>
        <a:p>
          <a:endParaRPr lang="en-US"/>
        </a:p>
      </dgm:t>
    </dgm:pt>
    <dgm:pt modelId="{03992DD4-B3C9-43E0-94DE-2BB93E4DEE3C}" type="pres">
      <dgm:prSet presAssocID="{05B20D81-DA91-4DDE-B858-5E5BE08F7B8A}" presName="connTx" presStyleLbl="parChTrans1D2" presStyleIdx="2" presStyleCnt="3"/>
      <dgm:spPr/>
      <dgm:t>
        <a:bodyPr/>
        <a:lstStyle/>
        <a:p>
          <a:endParaRPr lang="en-US"/>
        </a:p>
      </dgm:t>
    </dgm:pt>
    <dgm:pt modelId="{AF41318F-1E8F-4915-8171-412E63FDACA8}" type="pres">
      <dgm:prSet presAssocID="{790E67AA-08C8-46A9-83FE-06C81DF4FF36}" presName="root2" presStyleCnt="0"/>
      <dgm:spPr/>
    </dgm:pt>
    <dgm:pt modelId="{81D0BC88-43DB-4F29-9261-4B491E120198}" type="pres">
      <dgm:prSet presAssocID="{790E67AA-08C8-46A9-83FE-06C81DF4FF36}" presName="LevelTwoTextNode" presStyleLbl="node2" presStyleIdx="2" presStyleCnt="3">
        <dgm:presLayoutVars>
          <dgm:chPref val="3"/>
        </dgm:presLayoutVars>
      </dgm:prSet>
      <dgm:spPr/>
      <dgm:t>
        <a:bodyPr/>
        <a:lstStyle/>
        <a:p>
          <a:endParaRPr lang="en-US"/>
        </a:p>
      </dgm:t>
    </dgm:pt>
    <dgm:pt modelId="{5436AE47-63C1-4BD4-8885-A0A6BB546C70}" type="pres">
      <dgm:prSet presAssocID="{790E67AA-08C8-46A9-83FE-06C81DF4FF36}" presName="level3hierChild" presStyleCnt="0"/>
      <dgm:spPr/>
    </dgm:pt>
    <dgm:pt modelId="{946B26D0-1BE0-4F45-9D98-0DA44E51B499}" type="pres">
      <dgm:prSet presAssocID="{E07984F2-5C37-4D5E-AB44-A5C5CEF30E0A}" presName="root1" presStyleCnt="0"/>
      <dgm:spPr/>
    </dgm:pt>
    <dgm:pt modelId="{7B5F0242-5A04-4D70-8B09-8C33B5E714B2}" type="pres">
      <dgm:prSet presAssocID="{E07984F2-5C37-4D5E-AB44-A5C5CEF30E0A}" presName="LevelOneTextNode" presStyleLbl="node0" presStyleIdx="1" presStyleCnt="3" custScaleX="111460">
        <dgm:presLayoutVars>
          <dgm:chPref val="3"/>
        </dgm:presLayoutVars>
      </dgm:prSet>
      <dgm:spPr/>
      <dgm:t>
        <a:bodyPr/>
        <a:lstStyle/>
        <a:p>
          <a:endParaRPr lang="en-US"/>
        </a:p>
      </dgm:t>
    </dgm:pt>
    <dgm:pt modelId="{D6D95D7F-6C9C-4400-9230-AD7D1A89FE8E}" type="pres">
      <dgm:prSet presAssocID="{E07984F2-5C37-4D5E-AB44-A5C5CEF30E0A}" presName="level2hierChild" presStyleCnt="0"/>
      <dgm:spPr/>
    </dgm:pt>
    <dgm:pt modelId="{8BC684B1-CFEF-45D2-84ED-FDD5327B0941}" type="pres">
      <dgm:prSet presAssocID="{F4587176-4AA2-4DB7-B920-267552D4AF10}" presName="root1" presStyleCnt="0"/>
      <dgm:spPr/>
    </dgm:pt>
    <dgm:pt modelId="{CB4FACF1-359D-4F08-AF79-24104BB1F71B}" type="pres">
      <dgm:prSet presAssocID="{F4587176-4AA2-4DB7-B920-267552D4AF10}" presName="LevelOneTextNode" presStyleLbl="node0" presStyleIdx="2" presStyleCnt="3" custScaleX="255883">
        <dgm:presLayoutVars>
          <dgm:chPref val="3"/>
        </dgm:presLayoutVars>
      </dgm:prSet>
      <dgm:spPr/>
      <dgm:t>
        <a:bodyPr/>
        <a:lstStyle/>
        <a:p>
          <a:endParaRPr lang="en-US"/>
        </a:p>
      </dgm:t>
    </dgm:pt>
    <dgm:pt modelId="{F873A0D7-99CB-4178-AF81-BDF1F0515141}" type="pres">
      <dgm:prSet presAssocID="{F4587176-4AA2-4DB7-B920-267552D4AF10}" presName="level2hierChild" presStyleCnt="0"/>
      <dgm:spPr/>
    </dgm:pt>
  </dgm:ptLst>
  <dgm:cxnLst>
    <dgm:cxn modelId="{58414571-97C8-4CC1-9500-9E8F10E0DE03}" type="presOf" srcId="{DE5C4EB6-EB7A-45ED-891B-02E1BF5F2706}" destId="{BAA66496-332D-4D2C-8D6A-5EC5B8524967}" srcOrd="0" destOrd="0" presId="urn:microsoft.com/office/officeart/2005/8/layout/hierarchy2"/>
    <dgm:cxn modelId="{C4E9ABB5-4F1F-48B9-8800-3C3D2F2D0789}" srcId="{804B8189-C804-4582-B9E2-AF60F3AC0631}" destId="{DE5C4EB6-EB7A-45ED-891B-02E1BF5F2706}" srcOrd="0" destOrd="0" parTransId="{2C360C7F-6D12-433D-B69B-36EA53788B61}" sibTransId="{E0857933-1A40-42F6-815A-EBEB05AB177B}"/>
    <dgm:cxn modelId="{E577785E-10D1-4E60-8DA3-DBC36D3074DD}" type="presOf" srcId="{05B20D81-DA91-4DDE-B858-5E5BE08F7B8A}" destId="{1AD2DD26-45B7-41B4-8BFE-B276CED97169}" srcOrd="0" destOrd="0" presId="urn:microsoft.com/office/officeart/2005/8/layout/hierarchy2"/>
    <dgm:cxn modelId="{4DC51F4F-F01F-4179-ACA8-0BE9F3E157C2}" srcId="{DE5C4EB6-EB7A-45ED-891B-02E1BF5F2706}" destId="{0D882725-E369-4942-9A13-F0BF4F82186C}" srcOrd="0" destOrd="0" parTransId="{A8BC4F46-23B0-4BC4-9CFE-F6BECAC2A557}" sibTransId="{2FE2FAFD-764F-45F8-9E3D-4543247B08D9}"/>
    <dgm:cxn modelId="{739BD3CA-6699-4FF5-A8C9-EFF1CC3C5813}" srcId="{804B8189-C804-4582-B9E2-AF60F3AC0631}" destId="{F4587176-4AA2-4DB7-B920-267552D4AF10}" srcOrd="2" destOrd="0" parTransId="{703DDDA5-E8B6-440D-BDCE-80278654D005}" sibTransId="{A3003DA6-79D8-4184-9DFF-A067F05B208E}"/>
    <dgm:cxn modelId="{397BC16C-A2DA-45F9-84D1-3C0131AA086B}" type="presOf" srcId="{0A2D503F-B152-4A88-B14B-EE75DABA6C8D}" destId="{38024C12-2551-4135-88D3-540331E19E38}" srcOrd="0" destOrd="0" presId="urn:microsoft.com/office/officeart/2005/8/layout/hierarchy2"/>
    <dgm:cxn modelId="{C3634F3D-F5D5-4F9F-BC65-D4A08632FA4B}" srcId="{DE5C4EB6-EB7A-45ED-891B-02E1BF5F2706}" destId="{790E67AA-08C8-46A9-83FE-06C81DF4FF36}" srcOrd="2" destOrd="0" parTransId="{05B20D81-DA91-4DDE-B858-5E5BE08F7B8A}" sibTransId="{509F88A6-5D3D-4875-A158-2C8762F672A6}"/>
    <dgm:cxn modelId="{960CE49E-5329-42F9-862F-543AD0E513FD}" type="presOf" srcId="{05B20D81-DA91-4DDE-B858-5E5BE08F7B8A}" destId="{03992DD4-B3C9-43E0-94DE-2BB93E4DEE3C}" srcOrd="1" destOrd="0" presId="urn:microsoft.com/office/officeart/2005/8/layout/hierarchy2"/>
    <dgm:cxn modelId="{AAF0C3A1-916B-4A61-903A-63E08FB8C769}" srcId="{804B8189-C804-4582-B9E2-AF60F3AC0631}" destId="{E07984F2-5C37-4D5E-AB44-A5C5CEF30E0A}" srcOrd="1" destOrd="0" parTransId="{B36573D3-381D-4F92-AAA3-DFCAE92CB7DC}" sibTransId="{B944470F-2046-4FF4-8BFE-F0E11F083911}"/>
    <dgm:cxn modelId="{CEC891CB-FE52-4968-AA0E-C3742D81969A}" type="presOf" srcId="{A8BC4F46-23B0-4BC4-9CFE-F6BECAC2A557}" destId="{D7FD49DC-AE4D-4C0F-8163-1003DE220B67}" srcOrd="1" destOrd="0" presId="urn:microsoft.com/office/officeart/2005/8/layout/hierarchy2"/>
    <dgm:cxn modelId="{FA175B4F-76F3-4C1B-9255-93DB513C2BDA}" type="presOf" srcId="{E07984F2-5C37-4D5E-AB44-A5C5CEF30E0A}" destId="{7B5F0242-5A04-4D70-8B09-8C33B5E714B2}" srcOrd="0" destOrd="0" presId="urn:microsoft.com/office/officeart/2005/8/layout/hierarchy2"/>
    <dgm:cxn modelId="{EC4F94BD-CDA1-4655-A52C-C6239539A579}" type="presOf" srcId="{804B8189-C804-4582-B9E2-AF60F3AC0631}" destId="{6CC1164D-3F82-473C-93E0-3DAAD6E85303}" srcOrd="0" destOrd="0" presId="urn:microsoft.com/office/officeart/2005/8/layout/hierarchy2"/>
    <dgm:cxn modelId="{1CB408E7-C807-4272-8489-825BE343AA80}" type="presOf" srcId="{209BCC01-BCC1-4E28-9D15-BBD43A229880}" destId="{82FC103A-19B7-4729-AF03-76D8AA4DBCA4}" srcOrd="0" destOrd="0" presId="urn:microsoft.com/office/officeart/2005/8/layout/hierarchy2"/>
    <dgm:cxn modelId="{74F7CD57-4E3D-45C4-B8A6-F7FA10094031}" type="presOf" srcId="{F4587176-4AA2-4DB7-B920-267552D4AF10}" destId="{CB4FACF1-359D-4F08-AF79-24104BB1F71B}" srcOrd="0" destOrd="0" presId="urn:microsoft.com/office/officeart/2005/8/layout/hierarchy2"/>
    <dgm:cxn modelId="{6A0E6AE9-3B41-401D-A9D9-49856FA5EC43}" type="presOf" srcId="{0D882725-E369-4942-9A13-F0BF4F82186C}" destId="{B25F157C-6FE2-4E1C-9376-2D387B7FE45F}" srcOrd="0" destOrd="0" presId="urn:microsoft.com/office/officeart/2005/8/layout/hierarchy2"/>
    <dgm:cxn modelId="{6CF8A92D-2EB9-457B-AF54-1EE4AFE580EE}" type="presOf" srcId="{790E67AA-08C8-46A9-83FE-06C81DF4FF36}" destId="{81D0BC88-43DB-4F29-9261-4B491E120198}" srcOrd="0" destOrd="0" presId="urn:microsoft.com/office/officeart/2005/8/layout/hierarchy2"/>
    <dgm:cxn modelId="{4915D3B2-4C4E-4255-A4E4-5243656F7F56}" srcId="{DE5C4EB6-EB7A-45ED-891B-02E1BF5F2706}" destId="{0A2D503F-B152-4A88-B14B-EE75DABA6C8D}" srcOrd="1" destOrd="0" parTransId="{209BCC01-BCC1-4E28-9D15-BBD43A229880}" sibTransId="{85AAF590-E0D6-44A1-A468-EFDD6FBB7F95}"/>
    <dgm:cxn modelId="{09F37A1C-96F8-478E-86BF-D53685645BAA}" type="presOf" srcId="{A8BC4F46-23B0-4BC4-9CFE-F6BECAC2A557}" destId="{6A89C5B7-C8A5-42EF-9F89-64E9A163F108}" srcOrd="0" destOrd="0" presId="urn:microsoft.com/office/officeart/2005/8/layout/hierarchy2"/>
    <dgm:cxn modelId="{E2CE7EA4-5B42-4E73-9225-DD6CBCAD375D}" type="presOf" srcId="{209BCC01-BCC1-4E28-9D15-BBD43A229880}" destId="{A89B46DF-61D8-4086-9B17-E4B935C04200}" srcOrd="1" destOrd="0" presId="urn:microsoft.com/office/officeart/2005/8/layout/hierarchy2"/>
    <dgm:cxn modelId="{E11A193B-A36E-4B47-BEBF-21A958D8F457}" type="presParOf" srcId="{6CC1164D-3F82-473C-93E0-3DAAD6E85303}" destId="{AD2500E2-D8ED-42C7-BD81-82C1BD8B21C5}" srcOrd="0" destOrd="0" presId="urn:microsoft.com/office/officeart/2005/8/layout/hierarchy2"/>
    <dgm:cxn modelId="{BCB1369F-3C01-423D-970E-6FD9F1FDA445}" type="presParOf" srcId="{AD2500E2-D8ED-42C7-BD81-82C1BD8B21C5}" destId="{BAA66496-332D-4D2C-8D6A-5EC5B8524967}" srcOrd="0" destOrd="0" presId="urn:microsoft.com/office/officeart/2005/8/layout/hierarchy2"/>
    <dgm:cxn modelId="{1F3DD7D0-83FF-457F-966E-59CE70EB523D}" type="presParOf" srcId="{AD2500E2-D8ED-42C7-BD81-82C1BD8B21C5}" destId="{F74A6EC4-AB98-4EBD-BB3D-7862198CE791}" srcOrd="1" destOrd="0" presId="urn:microsoft.com/office/officeart/2005/8/layout/hierarchy2"/>
    <dgm:cxn modelId="{4FED43FE-87CA-411E-9D0B-7DF23C35F78F}" type="presParOf" srcId="{F74A6EC4-AB98-4EBD-BB3D-7862198CE791}" destId="{6A89C5B7-C8A5-42EF-9F89-64E9A163F108}" srcOrd="0" destOrd="0" presId="urn:microsoft.com/office/officeart/2005/8/layout/hierarchy2"/>
    <dgm:cxn modelId="{18925C95-ED59-433B-9FD4-8085E314A64B}" type="presParOf" srcId="{6A89C5B7-C8A5-42EF-9F89-64E9A163F108}" destId="{D7FD49DC-AE4D-4C0F-8163-1003DE220B67}" srcOrd="0" destOrd="0" presId="urn:microsoft.com/office/officeart/2005/8/layout/hierarchy2"/>
    <dgm:cxn modelId="{4BEA5872-5D74-4148-80AC-9AF0682DFA6E}" type="presParOf" srcId="{F74A6EC4-AB98-4EBD-BB3D-7862198CE791}" destId="{9880AC3C-5FE4-41FC-BB64-854C919FF610}" srcOrd="1" destOrd="0" presId="urn:microsoft.com/office/officeart/2005/8/layout/hierarchy2"/>
    <dgm:cxn modelId="{060088E0-2F2B-4021-BB39-31F166F6FF90}" type="presParOf" srcId="{9880AC3C-5FE4-41FC-BB64-854C919FF610}" destId="{B25F157C-6FE2-4E1C-9376-2D387B7FE45F}" srcOrd="0" destOrd="0" presId="urn:microsoft.com/office/officeart/2005/8/layout/hierarchy2"/>
    <dgm:cxn modelId="{C02682F5-5F48-459D-9FBE-77E73C33373E}" type="presParOf" srcId="{9880AC3C-5FE4-41FC-BB64-854C919FF610}" destId="{C225CD85-7161-4DFD-91FC-FFED343C5968}" srcOrd="1" destOrd="0" presId="urn:microsoft.com/office/officeart/2005/8/layout/hierarchy2"/>
    <dgm:cxn modelId="{D4717FAC-E50C-4A2E-A5FA-BA5C27F58B4F}" type="presParOf" srcId="{F74A6EC4-AB98-4EBD-BB3D-7862198CE791}" destId="{82FC103A-19B7-4729-AF03-76D8AA4DBCA4}" srcOrd="2" destOrd="0" presId="urn:microsoft.com/office/officeart/2005/8/layout/hierarchy2"/>
    <dgm:cxn modelId="{145D7BC7-0094-4E78-9F3D-55D83646B9B2}" type="presParOf" srcId="{82FC103A-19B7-4729-AF03-76D8AA4DBCA4}" destId="{A89B46DF-61D8-4086-9B17-E4B935C04200}" srcOrd="0" destOrd="0" presId="urn:microsoft.com/office/officeart/2005/8/layout/hierarchy2"/>
    <dgm:cxn modelId="{6985D3A8-590A-4A06-9389-983C1333AB13}" type="presParOf" srcId="{F74A6EC4-AB98-4EBD-BB3D-7862198CE791}" destId="{A5A986DE-5FC2-4788-87BC-EA647D048FEA}" srcOrd="3" destOrd="0" presId="urn:microsoft.com/office/officeart/2005/8/layout/hierarchy2"/>
    <dgm:cxn modelId="{D9588176-ECBE-4125-81DC-86D00712E170}" type="presParOf" srcId="{A5A986DE-5FC2-4788-87BC-EA647D048FEA}" destId="{38024C12-2551-4135-88D3-540331E19E38}" srcOrd="0" destOrd="0" presId="urn:microsoft.com/office/officeart/2005/8/layout/hierarchy2"/>
    <dgm:cxn modelId="{C1167E04-E1AC-4054-8999-8DEC235045A7}" type="presParOf" srcId="{A5A986DE-5FC2-4788-87BC-EA647D048FEA}" destId="{94D5530B-0077-4837-8C39-69EEDDB97561}" srcOrd="1" destOrd="0" presId="urn:microsoft.com/office/officeart/2005/8/layout/hierarchy2"/>
    <dgm:cxn modelId="{7BD83F89-57B0-4367-876E-1FBB749DC4E4}" type="presParOf" srcId="{F74A6EC4-AB98-4EBD-BB3D-7862198CE791}" destId="{1AD2DD26-45B7-41B4-8BFE-B276CED97169}" srcOrd="4" destOrd="0" presId="urn:microsoft.com/office/officeart/2005/8/layout/hierarchy2"/>
    <dgm:cxn modelId="{934DAA93-95D9-49CC-B608-F1D5D9139ABA}" type="presParOf" srcId="{1AD2DD26-45B7-41B4-8BFE-B276CED97169}" destId="{03992DD4-B3C9-43E0-94DE-2BB93E4DEE3C}" srcOrd="0" destOrd="0" presId="urn:microsoft.com/office/officeart/2005/8/layout/hierarchy2"/>
    <dgm:cxn modelId="{776E5095-DF43-4C4F-9897-23015A5F48DA}" type="presParOf" srcId="{F74A6EC4-AB98-4EBD-BB3D-7862198CE791}" destId="{AF41318F-1E8F-4915-8171-412E63FDACA8}" srcOrd="5" destOrd="0" presId="urn:microsoft.com/office/officeart/2005/8/layout/hierarchy2"/>
    <dgm:cxn modelId="{49449093-5558-47E7-B459-42E3D34E66CE}" type="presParOf" srcId="{AF41318F-1E8F-4915-8171-412E63FDACA8}" destId="{81D0BC88-43DB-4F29-9261-4B491E120198}" srcOrd="0" destOrd="0" presId="urn:microsoft.com/office/officeart/2005/8/layout/hierarchy2"/>
    <dgm:cxn modelId="{8DE1211C-ADB8-42FE-BB7D-E680FDBD462B}" type="presParOf" srcId="{AF41318F-1E8F-4915-8171-412E63FDACA8}" destId="{5436AE47-63C1-4BD4-8885-A0A6BB546C70}" srcOrd="1" destOrd="0" presId="urn:microsoft.com/office/officeart/2005/8/layout/hierarchy2"/>
    <dgm:cxn modelId="{F8DA8BF7-36B3-4DB4-AB62-6A5C64677C0E}" type="presParOf" srcId="{6CC1164D-3F82-473C-93E0-3DAAD6E85303}" destId="{946B26D0-1BE0-4F45-9D98-0DA44E51B499}" srcOrd="1" destOrd="0" presId="urn:microsoft.com/office/officeart/2005/8/layout/hierarchy2"/>
    <dgm:cxn modelId="{879E3839-9EBD-4619-9C72-A7AD72C2A232}" type="presParOf" srcId="{946B26D0-1BE0-4F45-9D98-0DA44E51B499}" destId="{7B5F0242-5A04-4D70-8B09-8C33B5E714B2}" srcOrd="0" destOrd="0" presId="urn:microsoft.com/office/officeart/2005/8/layout/hierarchy2"/>
    <dgm:cxn modelId="{FD8A0628-269F-4E08-9933-983123624A3C}" type="presParOf" srcId="{946B26D0-1BE0-4F45-9D98-0DA44E51B499}" destId="{D6D95D7F-6C9C-4400-9230-AD7D1A89FE8E}" srcOrd="1" destOrd="0" presId="urn:microsoft.com/office/officeart/2005/8/layout/hierarchy2"/>
    <dgm:cxn modelId="{A066AF29-1BFA-451C-A87D-6177FE0BE430}" type="presParOf" srcId="{6CC1164D-3F82-473C-93E0-3DAAD6E85303}" destId="{8BC684B1-CFEF-45D2-84ED-FDD5327B0941}" srcOrd="2" destOrd="0" presId="urn:microsoft.com/office/officeart/2005/8/layout/hierarchy2"/>
    <dgm:cxn modelId="{6EC37001-FFDE-494C-8B28-E4CDB1B4C124}" type="presParOf" srcId="{8BC684B1-CFEF-45D2-84ED-FDD5327B0941}" destId="{CB4FACF1-359D-4F08-AF79-24104BB1F71B}" srcOrd="0" destOrd="0" presId="urn:microsoft.com/office/officeart/2005/8/layout/hierarchy2"/>
    <dgm:cxn modelId="{1FE00306-E877-4525-927F-16A2569AE960}" type="presParOf" srcId="{8BC684B1-CFEF-45D2-84ED-FDD5327B0941}" destId="{F873A0D7-99CB-4178-AF81-BDF1F051514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90D61-CF13-402B-82F5-716D5C16C25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AD904EE-62C5-498A-910B-F1DADEC522FB}">
      <dgm:prSet/>
      <dgm:spPr/>
      <dgm:t>
        <a:bodyPr/>
        <a:lstStyle/>
        <a:p>
          <a:r>
            <a:rPr lang="en-US" dirty="0">
              <a:latin typeface="+mn-lt"/>
            </a:rPr>
            <a:t>Title IX is especially geared to the school environment ― though it is common for Title VII decisions to be used as precedent under Title IX and </a:t>
          </a:r>
          <a:r>
            <a:rPr lang="en-US" i="1" dirty="0">
              <a:latin typeface="+mn-lt"/>
            </a:rPr>
            <a:t>vice versa.  </a:t>
          </a:r>
          <a:r>
            <a:rPr lang="en-US" i="0" dirty="0">
              <a:latin typeface="+mn-lt"/>
            </a:rPr>
            <a:t>Title IX covers prek-12 and higher ed.</a:t>
          </a:r>
          <a:endParaRPr lang="en-US" i="1" dirty="0">
            <a:latin typeface="+mn-lt"/>
          </a:endParaRPr>
        </a:p>
      </dgm:t>
    </dgm:pt>
    <dgm:pt modelId="{55EF56E3-DAB2-4C07-835C-E7D37834330D}" type="parTrans" cxnId="{8DDABF27-1647-4F90-A54E-15F33906D7AE}">
      <dgm:prSet/>
      <dgm:spPr/>
      <dgm:t>
        <a:bodyPr/>
        <a:lstStyle/>
        <a:p>
          <a:endParaRPr lang="en-US"/>
        </a:p>
      </dgm:t>
    </dgm:pt>
    <dgm:pt modelId="{D9EEECD2-F489-4EF4-A6BE-8AABE43964F1}" type="sibTrans" cxnId="{8DDABF27-1647-4F90-A54E-15F33906D7AE}">
      <dgm:prSet/>
      <dgm:spPr/>
      <dgm:t>
        <a:bodyPr/>
        <a:lstStyle/>
        <a:p>
          <a:endParaRPr lang="en-US"/>
        </a:p>
      </dgm:t>
    </dgm:pt>
    <dgm:pt modelId="{621322C8-3E1F-4AA0-B2E0-05D60BABA703}">
      <dgm:prSet/>
      <dgm:spPr/>
      <dgm:t>
        <a:bodyPr/>
        <a:lstStyle/>
        <a:p>
          <a:r>
            <a:rPr lang="en-US" dirty="0"/>
            <a:t>The law of sexual harassment as it relates to school, </a:t>
          </a:r>
          <a:r>
            <a:rPr lang="en-US" i="1" dirty="0"/>
            <a:t>and especially to students</a:t>
          </a:r>
          <a:r>
            <a:rPr lang="en-US" dirty="0"/>
            <a:t>, is most fully developed under Title IX and is influenced by Title IX’s focus on discriminatory use of federal funding.</a:t>
          </a:r>
        </a:p>
      </dgm:t>
    </dgm:pt>
    <dgm:pt modelId="{F9B3CEA2-8AB7-4612-AC02-1EC3BB8F905C}" type="parTrans" cxnId="{ED693C5D-9CB6-48B7-9527-D0E9BA0881F9}">
      <dgm:prSet/>
      <dgm:spPr/>
      <dgm:t>
        <a:bodyPr/>
        <a:lstStyle/>
        <a:p>
          <a:endParaRPr lang="en-US"/>
        </a:p>
      </dgm:t>
    </dgm:pt>
    <dgm:pt modelId="{91DF9045-7AF3-4809-B634-21E7D5EECAAE}" type="sibTrans" cxnId="{ED693C5D-9CB6-48B7-9527-D0E9BA0881F9}">
      <dgm:prSet/>
      <dgm:spPr/>
      <dgm:t>
        <a:bodyPr/>
        <a:lstStyle/>
        <a:p>
          <a:endParaRPr lang="en-US"/>
        </a:p>
      </dgm:t>
    </dgm:pt>
    <dgm:pt modelId="{B86E5C42-DF44-4E60-B5C2-5247EB377564}">
      <dgm:prSet/>
      <dgm:spPr/>
      <dgm:t>
        <a:bodyPr/>
        <a:lstStyle/>
        <a:p>
          <a:r>
            <a:rPr lang="en-US" dirty="0"/>
            <a:t>Thus, we will focus on Title IX, but also make use of Title VII decisions on specific issues.</a:t>
          </a:r>
        </a:p>
      </dgm:t>
    </dgm:pt>
    <dgm:pt modelId="{F10247D9-5355-48B6-8904-ADA7B68E3464}" type="parTrans" cxnId="{DDFA7339-C2B6-482A-B85A-45DA07C14967}">
      <dgm:prSet/>
      <dgm:spPr/>
      <dgm:t>
        <a:bodyPr/>
        <a:lstStyle/>
        <a:p>
          <a:endParaRPr lang="en-US"/>
        </a:p>
      </dgm:t>
    </dgm:pt>
    <dgm:pt modelId="{23838413-6766-41CB-8230-64E9C13E24FB}" type="sibTrans" cxnId="{DDFA7339-C2B6-482A-B85A-45DA07C14967}">
      <dgm:prSet/>
      <dgm:spPr/>
      <dgm:t>
        <a:bodyPr/>
        <a:lstStyle/>
        <a:p>
          <a:endParaRPr lang="en-US"/>
        </a:p>
      </dgm:t>
    </dgm:pt>
    <dgm:pt modelId="{14F37EF0-BD51-4FDB-B5C3-B11298C241B3}" type="pres">
      <dgm:prSet presAssocID="{A0890D61-CF13-402B-82F5-716D5C16C258}" presName="linear" presStyleCnt="0">
        <dgm:presLayoutVars>
          <dgm:animLvl val="lvl"/>
          <dgm:resizeHandles val="exact"/>
        </dgm:presLayoutVars>
      </dgm:prSet>
      <dgm:spPr/>
      <dgm:t>
        <a:bodyPr/>
        <a:lstStyle/>
        <a:p>
          <a:endParaRPr lang="en-US"/>
        </a:p>
      </dgm:t>
    </dgm:pt>
    <dgm:pt modelId="{1D419BA9-D854-4045-AEE0-CD2DB4FE3A12}" type="pres">
      <dgm:prSet presAssocID="{BAD904EE-62C5-498A-910B-F1DADEC522FB}" presName="parentText" presStyleLbl="node1" presStyleIdx="0" presStyleCnt="3">
        <dgm:presLayoutVars>
          <dgm:chMax val="0"/>
          <dgm:bulletEnabled val="1"/>
        </dgm:presLayoutVars>
      </dgm:prSet>
      <dgm:spPr/>
      <dgm:t>
        <a:bodyPr/>
        <a:lstStyle/>
        <a:p>
          <a:endParaRPr lang="en-US"/>
        </a:p>
      </dgm:t>
    </dgm:pt>
    <dgm:pt modelId="{60D8208A-6C63-4AAB-AB52-B79E6050A397}" type="pres">
      <dgm:prSet presAssocID="{D9EEECD2-F489-4EF4-A6BE-8AABE43964F1}" presName="spacer" presStyleCnt="0"/>
      <dgm:spPr/>
    </dgm:pt>
    <dgm:pt modelId="{A9A7C59E-74BD-4E13-A546-64B1B9328DD5}" type="pres">
      <dgm:prSet presAssocID="{621322C8-3E1F-4AA0-B2E0-05D60BABA703}" presName="parentText" presStyleLbl="node1" presStyleIdx="1" presStyleCnt="3">
        <dgm:presLayoutVars>
          <dgm:chMax val="0"/>
          <dgm:bulletEnabled val="1"/>
        </dgm:presLayoutVars>
      </dgm:prSet>
      <dgm:spPr/>
      <dgm:t>
        <a:bodyPr/>
        <a:lstStyle/>
        <a:p>
          <a:endParaRPr lang="en-US"/>
        </a:p>
      </dgm:t>
    </dgm:pt>
    <dgm:pt modelId="{3D2B317A-DE02-45FD-9179-E00EF04DBCEF}" type="pres">
      <dgm:prSet presAssocID="{91DF9045-7AF3-4809-B634-21E7D5EECAAE}" presName="spacer" presStyleCnt="0"/>
      <dgm:spPr/>
    </dgm:pt>
    <dgm:pt modelId="{13F4CA95-34D5-4249-AE51-296DE6F2E72B}" type="pres">
      <dgm:prSet presAssocID="{B86E5C42-DF44-4E60-B5C2-5247EB377564}" presName="parentText" presStyleLbl="node1" presStyleIdx="2" presStyleCnt="3">
        <dgm:presLayoutVars>
          <dgm:chMax val="0"/>
          <dgm:bulletEnabled val="1"/>
        </dgm:presLayoutVars>
      </dgm:prSet>
      <dgm:spPr/>
      <dgm:t>
        <a:bodyPr/>
        <a:lstStyle/>
        <a:p>
          <a:endParaRPr lang="en-US"/>
        </a:p>
      </dgm:t>
    </dgm:pt>
  </dgm:ptLst>
  <dgm:cxnLst>
    <dgm:cxn modelId="{DDFA7339-C2B6-482A-B85A-45DA07C14967}" srcId="{A0890D61-CF13-402B-82F5-716D5C16C258}" destId="{B86E5C42-DF44-4E60-B5C2-5247EB377564}" srcOrd="2" destOrd="0" parTransId="{F10247D9-5355-48B6-8904-ADA7B68E3464}" sibTransId="{23838413-6766-41CB-8230-64E9C13E24FB}"/>
    <dgm:cxn modelId="{F99AAD11-8DBB-4C39-8906-1DA514227E13}" type="presOf" srcId="{B86E5C42-DF44-4E60-B5C2-5247EB377564}" destId="{13F4CA95-34D5-4249-AE51-296DE6F2E72B}" srcOrd="0" destOrd="0" presId="urn:microsoft.com/office/officeart/2005/8/layout/vList2"/>
    <dgm:cxn modelId="{400FDAE3-41ED-4C6B-BD58-405B4BFD4FA1}" type="presOf" srcId="{A0890D61-CF13-402B-82F5-716D5C16C258}" destId="{14F37EF0-BD51-4FDB-B5C3-B11298C241B3}" srcOrd="0" destOrd="0" presId="urn:microsoft.com/office/officeart/2005/8/layout/vList2"/>
    <dgm:cxn modelId="{D7FE3CF7-28F2-4757-ADBA-1C9A7B8EEB2F}" type="presOf" srcId="{BAD904EE-62C5-498A-910B-F1DADEC522FB}" destId="{1D419BA9-D854-4045-AEE0-CD2DB4FE3A12}" srcOrd="0" destOrd="0" presId="urn:microsoft.com/office/officeart/2005/8/layout/vList2"/>
    <dgm:cxn modelId="{8DDABF27-1647-4F90-A54E-15F33906D7AE}" srcId="{A0890D61-CF13-402B-82F5-716D5C16C258}" destId="{BAD904EE-62C5-498A-910B-F1DADEC522FB}" srcOrd="0" destOrd="0" parTransId="{55EF56E3-DAB2-4C07-835C-E7D37834330D}" sibTransId="{D9EEECD2-F489-4EF4-A6BE-8AABE43964F1}"/>
    <dgm:cxn modelId="{DA22D8F4-505C-4740-A00D-D573814051A5}" type="presOf" srcId="{621322C8-3E1F-4AA0-B2E0-05D60BABA703}" destId="{A9A7C59E-74BD-4E13-A546-64B1B9328DD5}" srcOrd="0" destOrd="0" presId="urn:microsoft.com/office/officeart/2005/8/layout/vList2"/>
    <dgm:cxn modelId="{ED693C5D-9CB6-48B7-9527-D0E9BA0881F9}" srcId="{A0890D61-CF13-402B-82F5-716D5C16C258}" destId="{621322C8-3E1F-4AA0-B2E0-05D60BABA703}" srcOrd="1" destOrd="0" parTransId="{F9B3CEA2-8AB7-4612-AC02-1EC3BB8F905C}" sibTransId="{91DF9045-7AF3-4809-B634-21E7D5EECAAE}"/>
    <dgm:cxn modelId="{CAE6EC24-7947-42DA-B442-CDBAAF7B0EC3}" type="presParOf" srcId="{14F37EF0-BD51-4FDB-B5C3-B11298C241B3}" destId="{1D419BA9-D854-4045-AEE0-CD2DB4FE3A12}" srcOrd="0" destOrd="0" presId="urn:microsoft.com/office/officeart/2005/8/layout/vList2"/>
    <dgm:cxn modelId="{766B8875-3AD7-45E3-B4CC-57DC0B9D3EED}" type="presParOf" srcId="{14F37EF0-BD51-4FDB-B5C3-B11298C241B3}" destId="{60D8208A-6C63-4AAB-AB52-B79E6050A397}" srcOrd="1" destOrd="0" presId="urn:microsoft.com/office/officeart/2005/8/layout/vList2"/>
    <dgm:cxn modelId="{B83C720B-C3A1-4726-B39D-68168C7183C1}" type="presParOf" srcId="{14F37EF0-BD51-4FDB-B5C3-B11298C241B3}" destId="{A9A7C59E-74BD-4E13-A546-64B1B9328DD5}" srcOrd="2" destOrd="0" presId="urn:microsoft.com/office/officeart/2005/8/layout/vList2"/>
    <dgm:cxn modelId="{3F99E969-5555-46DC-A93F-6331FE3BE077}" type="presParOf" srcId="{14F37EF0-BD51-4FDB-B5C3-B11298C241B3}" destId="{3D2B317A-DE02-45FD-9179-E00EF04DBCEF}" srcOrd="3" destOrd="0" presId="urn:microsoft.com/office/officeart/2005/8/layout/vList2"/>
    <dgm:cxn modelId="{A1354FE3-5862-4C97-B34A-91BDF7706D40}" type="presParOf" srcId="{14F37EF0-BD51-4FDB-B5C3-B11298C241B3}" destId="{13F4CA95-34D5-4249-AE51-296DE6F2E7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5652B8-B4A7-4839-BC8C-94CDAB41505F}" type="doc">
      <dgm:prSet loTypeId="urn:microsoft.com/office/officeart/2016/7/layout/BasicLinearProcessNumbered" loCatId="process" qsTypeId="urn:microsoft.com/office/officeart/2005/8/quickstyle/simple1" qsCatId="simple" csTypeId="urn:microsoft.com/office/officeart/2005/8/colors/accent1_3" csCatId="accent1" phldr="1"/>
      <dgm:spPr/>
      <dgm:t>
        <a:bodyPr/>
        <a:lstStyle/>
        <a:p>
          <a:endParaRPr lang="en-US"/>
        </a:p>
      </dgm:t>
    </dgm:pt>
    <dgm:pt modelId="{A7B953B7-C5EB-450E-B5C9-42201792B3DC}">
      <dgm:prSet/>
      <dgm:spPr/>
      <dgm:t>
        <a:bodyPr/>
        <a:lstStyle/>
        <a:p>
          <a:r>
            <a:rPr lang="en-US" dirty="0"/>
            <a:t>With students, </a:t>
          </a:r>
          <a:r>
            <a:rPr lang="en-US" b="1" dirty="0"/>
            <a:t>especially</a:t>
          </a:r>
          <a:r>
            <a:rPr lang="en-US" dirty="0"/>
            <a:t>, all staff have a legal duty to protect students from sexual harassment (</a:t>
          </a:r>
          <a:r>
            <a:rPr lang="en-US" b="1" dirty="0"/>
            <a:t>by anyone, that took place anywhere</a:t>
          </a:r>
          <a:r>
            <a:rPr lang="en-US" dirty="0"/>
            <a:t>).</a:t>
          </a:r>
        </a:p>
      </dgm:t>
    </dgm:pt>
    <dgm:pt modelId="{725747CC-1A8E-4125-A08A-864E1604D371}" type="parTrans" cxnId="{3A8F4C15-1BFF-4BD9-B386-16B5B0BAB992}">
      <dgm:prSet/>
      <dgm:spPr/>
      <dgm:t>
        <a:bodyPr/>
        <a:lstStyle/>
        <a:p>
          <a:endParaRPr lang="en-US"/>
        </a:p>
      </dgm:t>
    </dgm:pt>
    <dgm:pt modelId="{75EFFC88-4826-428A-8186-680B550BDA08}" type="sibTrans" cxnId="{3A8F4C15-1BFF-4BD9-B386-16B5B0BAB992}">
      <dgm:prSet phldrT="1" phldr="0"/>
      <dgm:spPr/>
      <dgm:t>
        <a:bodyPr/>
        <a:lstStyle/>
        <a:p>
          <a:r>
            <a:rPr lang="en-US" dirty="0"/>
            <a:t>1</a:t>
          </a:r>
        </a:p>
      </dgm:t>
    </dgm:pt>
    <dgm:pt modelId="{88727DA3-EB05-4658-8B08-DB0F8FD4796B}">
      <dgm:prSet/>
      <dgm:spPr/>
      <dgm:t>
        <a:bodyPr/>
        <a:lstStyle/>
        <a:p>
          <a:r>
            <a:rPr lang="en-US" dirty="0"/>
            <a:t>Thus, </a:t>
          </a:r>
          <a:r>
            <a:rPr lang="en-US" b="1" dirty="0"/>
            <a:t>all staff have a legal duty</a:t>
          </a:r>
          <a:r>
            <a:rPr lang="en-US" dirty="0"/>
            <a:t> to report such sexually harassing behavior to the Title IX student coordinator (more below).</a:t>
          </a:r>
        </a:p>
      </dgm:t>
    </dgm:pt>
    <dgm:pt modelId="{337247E3-A0D5-4AEC-B6CA-29CD696D7398}" type="parTrans" cxnId="{52387D99-F79F-4D02-8805-4F1C98E9708A}">
      <dgm:prSet/>
      <dgm:spPr/>
      <dgm:t>
        <a:bodyPr/>
        <a:lstStyle/>
        <a:p>
          <a:endParaRPr lang="en-US"/>
        </a:p>
      </dgm:t>
    </dgm:pt>
    <dgm:pt modelId="{08858291-AB67-40B2-965D-A567B077B050}" type="sibTrans" cxnId="{52387D99-F79F-4D02-8805-4F1C98E9708A}">
      <dgm:prSet phldrT="2" phldr="0"/>
      <dgm:spPr/>
      <dgm:t>
        <a:bodyPr/>
        <a:lstStyle/>
        <a:p>
          <a:r>
            <a:rPr lang="en-US" dirty="0"/>
            <a:t>2</a:t>
          </a:r>
        </a:p>
      </dgm:t>
    </dgm:pt>
    <dgm:pt modelId="{FC0AB4AA-7CBF-4D92-8580-DDC4555E069C}" type="pres">
      <dgm:prSet presAssocID="{F85652B8-B4A7-4839-BC8C-94CDAB41505F}" presName="Name0" presStyleCnt="0">
        <dgm:presLayoutVars>
          <dgm:animLvl val="lvl"/>
          <dgm:resizeHandles val="exact"/>
        </dgm:presLayoutVars>
      </dgm:prSet>
      <dgm:spPr/>
      <dgm:t>
        <a:bodyPr/>
        <a:lstStyle/>
        <a:p>
          <a:endParaRPr lang="en-US"/>
        </a:p>
      </dgm:t>
    </dgm:pt>
    <dgm:pt modelId="{B05A9F4A-9442-4289-A5A5-891F30A8BAE4}" type="pres">
      <dgm:prSet presAssocID="{A7B953B7-C5EB-450E-B5C9-42201792B3DC}" presName="compositeNode" presStyleCnt="0">
        <dgm:presLayoutVars>
          <dgm:bulletEnabled val="1"/>
        </dgm:presLayoutVars>
      </dgm:prSet>
      <dgm:spPr/>
    </dgm:pt>
    <dgm:pt modelId="{CC48E743-155A-4ACB-AC21-59FBA31BD85A}" type="pres">
      <dgm:prSet presAssocID="{A7B953B7-C5EB-450E-B5C9-42201792B3DC}" presName="bgRect" presStyleLbl="bgAccFollowNode1" presStyleIdx="0" presStyleCnt="2"/>
      <dgm:spPr/>
      <dgm:t>
        <a:bodyPr/>
        <a:lstStyle/>
        <a:p>
          <a:endParaRPr lang="en-US"/>
        </a:p>
      </dgm:t>
    </dgm:pt>
    <dgm:pt modelId="{7C37FA5A-F5DA-49B2-8B5B-7EA3FFFDA075}" type="pres">
      <dgm:prSet presAssocID="{75EFFC88-4826-428A-8186-680B550BDA08}" presName="sibTransNodeCircle" presStyleLbl="alignNode1" presStyleIdx="0" presStyleCnt="4">
        <dgm:presLayoutVars>
          <dgm:chMax val="0"/>
          <dgm:bulletEnabled/>
        </dgm:presLayoutVars>
      </dgm:prSet>
      <dgm:spPr/>
      <dgm:t>
        <a:bodyPr/>
        <a:lstStyle/>
        <a:p>
          <a:endParaRPr lang="en-US"/>
        </a:p>
      </dgm:t>
    </dgm:pt>
    <dgm:pt modelId="{7CB0DA9F-8A8F-4AB0-B1A8-F47A6189CBA1}" type="pres">
      <dgm:prSet presAssocID="{A7B953B7-C5EB-450E-B5C9-42201792B3DC}" presName="bottomLine" presStyleLbl="alignNode1" presStyleIdx="1" presStyleCnt="4">
        <dgm:presLayoutVars/>
      </dgm:prSet>
      <dgm:spPr/>
    </dgm:pt>
    <dgm:pt modelId="{40C9ED76-3805-492B-B5FA-FAF4155546F1}" type="pres">
      <dgm:prSet presAssocID="{A7B953B7-C5EB-450E-B5C9-42201792B3DC}" presName="nodeText" presStyleLbl="bgAccFollowNode1" presStyleIdx="0" presStyleCnt="2">
        <dgm:presLayoutVars>
          <dgm:bulletEnabled val="1"/>
        </dgm:presLayoutVars>
      </dgm:prSet>
      <dgm:spPr/>
      <dgm:t>
        <a:bodyPr/>
        <a:lstStyle/>
        <a:p>
          <a:endParaRPr lang="en-US"/>
        </a:p>
      </dgm:t>
    </dgm:pt>
    <dgm:pt modelId="{D07C8FF8-4E74-4BFD-B3C8-EFE4F83B907B}" type="pres">
      <dgm:prSet presAssocID="{75EFFC88-4826-428A-8186-680B550BDA08}" presName="sibTrans" presStyleCnt="0"/>
      <dgm:spPr/>
    </dgm:pt>
    <dgm:pt modelId="{F9BE408A-A36D-4055-9E4E-B2C93436D518}" type="pres">
      <dgm:prSet presAssocID="{88727DA3-EB05-4658-8B08-DB0F8FD4796B}" presName="compositeNode" presStyleCnt="0">
        <dgm:presLayoutVars>
          <dgm:bulletEnabled val="1"/>
        </dgm:presLayoutVars>
      </dgm:prSet>
      <dgm:spPr/>
    </dgm:pt>
    <dgm:pt modelId="{8151F51A-2154-4244-BAA0-18B7351F0720}" type="pres">
      <dgm:prSet presAssocID="{88727DA3-EB05-4658-8B08-DB0F8FD4796B}" presName="bgRect" presStyleLbl="bgAccFollowNode1" presStyleIdx="1" presStyleCnt="2"/>
      <dgm:spPr/>
      <dgm:t>
        <a:bodyPr/>
        <a:lstStyle/>
        <a:p>
          <a:endParaRPr lang="en-US"/>
        </a:p>
      </dgm:t>
    </dgm:pt>
    <dgm:pt modelId="{E2536571-DFAD-4B3D-97E5-F3A3D1DA49D9}" type="pres">
      <dgm:prSet presAssocID="{08858291-AB67-40B2-965D-A567B077B050}" presName="sibTransNodeCircle" presStyleLbl="alignNode1" presStyleIdx="2" presStyleCnt="4">
        <dgm:presLayoutVars>
          <dgm:chMax val="0"/>
          <dgm:bulletEnabled/>
        </dgm:presLayoutVars>
      </dgm:prSet>
      <dgm:spPr/>
      <dgm:t>
        <a:bodyPr/>
        <a:lstStyle/>
        <a:p>
          <a:endParaRPr lang="en-US"/>
        </a:p>
      </dgm:t>
    </dgm:pt>
    <dgm:pt modelId="{0714AB05-963A-49BE-A348-741EE8BA29D0}" type="pres">
      <dgm:prSet presAssocID="{88727DA3-EB05-4658-8B08-DB0F8FD4796B}" presName="bottomLine" presStyleLbl="alignNode1" presStyleIdx="3" presStyleCnt="4">
        <dgm:presLayoutVars/>
      </dgm:prSet>
      <dgm:spPr/>
    </dgm:pt>
    <dgm:pt modelId="{4874EB61-943E-4EAB-8650-A3613182B9EB}" type="pres">
      <dgm:prSet presAssocID="{88727DA3-EB05-4658-8B08-DB0F8FD4796B}" presName="nodeText" presStyleLbl="bgAccFollowNode1" presStyleIdx="1" presStyleCnt="2">
        <dgm:presLayoutVars>
          <dgm:bulletEnabled val="1"/>
        </dgm:presLayoutVars>
      </dgm:prSet>
      <dgm:spPr/>
      <dgm:t>
        <a:bodyPr/>
        <a:lstStyle/>
        <a:p>
          <a:endParaRPr lang="en-US"/>
        </a:p>
      </dgm:t>
    </dgm:pt>
  </dgm:ptLst>
  <dgm:cxnLst>
    <dgm:cxn modelId="{700D8755-7A13-4DF2-98A3-426B0A3825CA}" type="presOf" srcId="{A7B953B7-C5EB-450E-B5C9-42201792B3DC}" destId="{CC48E743-155A-4ACB-AC21-59FBA31BD85A}" srcOrd="0" destOrd="0" presId="urn:microsoft.com/office/officeart/2016/7/layout/BasicLinearProcessNumbered"/>
    <dgm:cxn modelId="{19834E14-1AD2-4616-8F08-1D95EBD417C4}" type="presOf" srcId="{88727DA3-EB05-4658-8B08-DB0F8FD4796B}" destId="{8151F51A-2154-4244-BAA0-18B7351F0720}" srcOrd="0" destOrd="0" presId="urn:microsoft.com/office/officeart/2016/7/layout/BasicLinearProcessNumbered"/>
    <dgm:cxn modelId="{B8043F89-43FA-421A-8656-BF4869F50131}" type="presOf" srcId="{A7B953B7-C5EB-450E-B5C9-42201792B3DC}" destId="{40C9ED76-3805-492B-B5FA-FAF4155546F1}" srcOrd="1" destOrd="0" presId="urn:microsoft.com/office/officeart/2016/7/layout/BasicLinearProcessNumbered"/>
    <dgm:cxn modelId="{4524A23F-62A4-4080-80BC-4A9009DD1992}" type="presOf" srcId="{08858291-AB67-40B2-965D-A567B077B050}" destId="{E2536571-DFAD-4B3D-97E5-F3A3D1DA49D9}" srcOrd="0" destOrd="0" presId="urn:microsoft.com/office/officeart/2016/7/layout/BasicLinearProcessNumbered"/>
    <dgm:cxn modelId="{3A8F4C15-1BFF-4BD9-B386-16B5B0BAB992}" srcId="{F85652B8-B4A7-4839-BC8C-94CDAB41505F}" destId="{A7B953B7-C5EB-450E-B5C9-42201792B3DC}" srcOrd="0" destOrd="0" parTransId="{725747CC-1A8E-4125-A08A-864E1604D371}" sibTransId="{75EFFC88-4826-428A-8186-680B550BDA08}"/>
    <dgm:cxn modelId="{FCB77F0C-8A30-4968-907D-FEE6635D1CE8}" type="presOf" srcId="{88727DA3-EB05-4658-8B08-DB0F8FD4796B}" destId="{4874EB61-943E-4EAB-8650-A3613182B9EB}" srcOrd="1" destOrd="0" presId="urn:microsoft.com/office/officeart/2016/7/layout/BasicLinearProcessNumbered"/>
    <dgm:cxn modelId="{9A93D7C4-16ED-494C-AA5D-C98A264BAD5F}" type="presOf" srcId="{F85652B8-B4A7-4839-BC8C-94CDAB41505F}" destId="{FC0AB4AA-7CBF-4D92-8580-DDC4555E069C}" srcOrd="0" destOrd="0" presId="urn:microsoft.com/office/officeart/2016/7/layout/BasicLinearProcessNumbered"/>
    <dgm:cxn modelId="{52387D99-F79F-4D02-8805-4F1C98E9708A}" srcId="{F85652B8-B4A7-4839-BC8C-94CDAB41505F}" destId="{88727DA3-EB05-4658-8B08-DB0F8FD4796B}" srcOrd="1" destOrd="0" parTransId="{337247E3-A0D5-4AEC-B6CA-29CD696D7398}" sibTransId="{08858291-AB67-40B2-965D-A567B077B050}"/>
    <dgm:cxn modelId="{17D38BDB-8CDE-451C-A028-4204245334D4}" type="presOf" srcId="{75EFFC88-4826-428A-8186-680B550BDA08}" destId="{7C37FA5A-F5DA-49B2-8B5B-7EA3FFFDA075}" srcOrd="0" destOrd="0" presId="urn:microsoft.com/office/officeart/2016/7/layout/BasicLinearProcessNumbered"/>
    <dgm:cxn modelId="{CF3A0012-21E6-43B5-8817-BF9464AF2213}" type="presParOf" srcId="{FC0AB4AA-7CBF-4D92-8580-DDC4555E069C}" destId="{B05A9F4A-9442-4289-A5A5-891F30A8BAE4}" srcOrd="0" destOrd="0" presId="urn:microsoft.com/office/officeart/2016/7/layout/BasicLinearProcessNumbered"/>
    <dgm:cxn modelId="{EDD92D6E-E1D0-461E-9182-D4760DCFBDE7}" type="presParOf" srcId="{B05A9F4A-9442-4289-A5A5-891F30A8BAE4}" destId="{CC48E743-155A-4ACB-AC21-59FBA31BD85A}" srcOrd="0" destOrd="0" presId="urn:microsoft.com/office/officeart/2016/7/layout/BasicLinearProcessNumbered"/>
    <dgm:cxn modelId="{A0467DB0-D21E-4395-9006-E7D5F9FF60C8}" type="presParOf" srcId="{B05A9F4A-9442-4289-A5A5-891F30A8BAE4}" destId="{7C37FA5A-F5DA-49B2-8B5B-7EA3FFFDA075}" srcOrd="1" destOrd="0" presId="urn:microsoft.com/office/officeart/2016/7/layout/BasicLinearProcessNumbered"/>
    <dgm:cxn modelId="{7D135AC1-3AAC-4A0E-952F-B530BFA1F192}" type="presParOf" srcId="{B05A9F4A-9442-4289-A5A5-891F30A8BAE4}" destId="{7CB0DA9F-8A8F-4AB0-B1A8-F47A6189CBA1}" srcOrd="2" destOrd="0" presId="urn:microsoft.com/office/officeart/2016/7/layout/BasicLinearProcessNumbered"/>
    <dgm:cxn modelId="{7D6709DF-AF7D-485A-A2B6-2558E78DE2AB}" type="presParOf" srcId="{B05A9F4A-9442-4289-A5A5-891F30A8BAE4}" destId="{40C9ED76-3805-492B-B5FA-FAF4155546F1}" srcOrd="3" destOrd="0" presId="urn:microsoft.com/office/officeart/2016/7/layout/BasicLinearProcessNumbered"/>
    <dgm:cxn modelId="{77482E60-B2B8-4AF5-8F28-A78FEEAEDD0B}" type="presParOf" srcId="{FC0AB4AA-7CBF-4D92-8580-DDC4555E069C}" destId="{D07C8FF8-4E74-4BFD-B3C8-EFE4F83B907B}" srcOrd="1" destOrd="0" presId="urn:microsoft.com/office/officeart/2016/7/layout/BasicLinearProcessNumbered"/>
    <dgm:cxn modelId="{B31EEBBE-9E6C-4DB9-8FCE-61FB60A63E6F}" type="presParOf" srcId="{FC0AB4AA-7CBF-4D92-8580-DDC4555E069C}" destId="{F9BE408A-A36D-4055-9E4E-B2C93436D518}" srcOrd="2" destOrd="0" presId="urn:microsoft.com/office/officeart/2016/7/layout/BasicLinearProcessNumbered"/>
    <dgm:cxn modelId="{09DB1CA4-35F1-4AEF-9ACA-2CAE2110A6A4}" type="presParOf" srcId="{F9BE408A-A36D-4055-9E4E-B2C93436D518}" destId="{8151F51A-2154-4244-BAA0-18B7351F0720}" srcOrd="0" destOrd="0" presId="urn:microsoft.com/office/officeart/2016/7/layout/BasicLinearProcessNumbered"/>
    <dgm:cxn modelId="{BE651875-15B3-44D2-A25B-608DBC027041}" type="presParOf" srcId="{F9BE408A-A36D-4055-9E4E-B2C93436D518}" destId="{E2536571-DFAD-4B3D-97E5-F3A3D1DA49D9}" srcOrd="1" destOrd="0" presId="urn:microsoft.com/office/officeart/2016/7/layout/BasicLinearProcessNumbered"/>
    <dgm:cxn modelId="{D864DFEC-4211-4559-8FD9-4AAD77BCA06E}" type="presParOf" srcId="{F9BE408A-A36D-4055-9E4E-B2C93436D518}" destId="{0714AB05-963A-49BE-A348-741EE8BA29D0}" srcOrd="2" destOrd="0" presId="urn:microsoft.com/office/officeart/2016/7/layout/BasicLinearProcessNumbered"/>
    <dgm:cxn modelId="{72B04855-1930-457E-9EF4-361E610A51C2}" type="presParOf" srcId="{F9BE408A-A36D-4055-9E4E-B2C93436D518}" destId="{4874EB61-943E-4EAB-8650-A3613182B9E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BF17DB-0795-4BE9-891A-987F3FA6DE4A}" type="doc">
      <dgm:prSet loTypeId="urn:microsoft.com/office/officeart/2005/8/layout/hierarchy2" loCatId="hierarchy" qsTypeId="urn:microsoft.com/office/officeart/2005/8/quickstyle/simple1" qsCatId="simple" csTypeId="urn:microsoft.com/office/officeart/2005/8/colors/accent1_3" csCatId="accent1" phldr="1"/>
      <dgm:spPr/>
      <dgm:t>
        <a:bodyPr/>
        <a:lstStyle/>
        <a:p>
          <a:endParaRPr lang="en-US"/>
        </a:p>
      </dgm:t>
    </dgm:pt>
    <dgm:pt modelId="{A6FCF4FF-CA2A-49A5-8C28-3A84DBC8D17F}">
      <dgm:prSet custT="1"/>
      <dgm:spPr>
        <a:solidFill>
          <a:schemeClr val="accent1">
            <a:lumMod val="75000"/>
          </a:schemeClr>
        </a:solidFill>
      </dgm:spPr>
      <dgm:t>
        <a:bodyPr/>
        <a:lstStyle/>
        <a:p>
          <a:r>
            <a:rPr lang="en-US" sz="1400" dirty="0"/>
            <a:t>Remedies are ideally reasonable, timely, age-appropriate, and effective to end harassment, eliminate hostile environments, prevent reoccurrence, and prevent retaliation.  What does this mean?</a:t>
          </a:r>
        </a:p>
      </dgm:t>
    </dgm:pt>
    <dgm:pt modelId="{CEBC9301-205D-4326-8FDC-AA9C851B8954}" type="parTrans" cxnId="{2AF2CF35-56AF-4BDB-9233-E660B3C0A873}">
      <dgm:prSet/>
      <dgm:spPr/>
      <dgm:t>
        <a:bodyPr/>
        <a:lstStyle/>
        <a:p>
          <a:endParaRPr lang="en-US"/>
        </a:p>
      </dgm:t>
    </dgm:pt>
    <dgm:pt modelId="{762660A1-6BCB-4AED-B409-17EF1DFFE129}" type="sibTrans" cxnId="{2AF2CF35-56AF-4BDB-9233-E660B3C0A873}">
      <dgm:prSet/>
      <dgm:spPr/>
      <dgm:t>
        <a:bodyPr/>
        <a:lstStyle/>
        <a:p>
          <a:endParaRPr lang="en-US"/>
        </a:p>
      </dgm:t>
    </dgm:pt>
    <dgm:pt modelId="{B7A8D5F8-6DC6-4132-8F01-F14F521B3174}">
      <dgm:prSet custT="1"/>
      <dgm:spPr/>
      <dgm:t>
        <a:bodyPr/>
        <a:lstStyle/>
        <a:p>
          <a:r>
            <a:rPr lang="en-US" sz="1400" dirty="0">
              <a:solidFill>
                <a:schemeClr val="tx1"/>
              </a:solidFill>
            </a:rPr>
            <a:t>Escalating consequences, similar to “progressive discipline,” may be appropriate.  Repeated or more serious behavior will draw more severe consequences.</a:t>
          </a:r>
        </a:p>
      </dgm:t>
    </dgm:pt>
    <dgm:pt modelId="{EE89AF9E-BC94-4A04-86D2-16C3E585120E}" type="parTrans" cxnId="{4A3296D8-7526-4140-91F6-22AB10DC4853}">
      <dgm:prSet/>
      <dgm:spPr/>
      <dgm:t>
        <a:bodyPr/>
        <a:lstStyle/>
        <a:p>
          <a:endParaRPr lang="en-US"/>
        </a:p>
      </dgm:t>
    </dgm:pt>
    <dgm:pt modelId="{4F10F36D-FBEC-4B3B-90AD-65F637097FB3}" type="sibTrans" cxnId="{4A3296D8-7526-4140-91F6-22AB10DC4853}">
      <dgm:prSet/>
      <dgm:spPr/>
      <dgm:t>
        <a:bodyPr/>
        <a:lstStyle/>
        <a:p>
          <a:endParaRPr lang="en-US"/>
        </a:p>
      </dgm:t>
    </dgm:pt>
    <dgm:pt modelId="{3BE3C5DD-C2F7-4D10-902F-52C9F27BA6E6}">
      <dgm:prSet custT="1"/>
      <dgm:spPr/>
      <dgm:t>
        <a:bodyPr/>
        <a:lstStyle/>
        <a:p>
          <a:r>
            <a:rPr lang="en-US" sz="1400" dirty="0">
              <a:solidFill>
                <a:schemeClr val="tx1"/>
              </a:solidFill>
            </a:rPr>
            <a:t>Steps to separate a harasser from a target of harassment (while minimizing burdens on a victim) may be appropriate.</a:t>
          </a:r>
        </a:p>
      </dgm:t>
    </dgm:pt>
    <dgm:pt modelId="{D798BF6A-2574-4904-B09D-C7B79DFF569B}" type="parTrans" cxnId="{094AAF6E-C61D-4545-A4E2-CEAC279434C0}">
      <dgm:prSet/>
      <dgm:spPr/>
      <dgm:t>
        <a:bodyPr/>
        <a:lstStyle/>
        <a:p>
          <a:endParaRPr lang="en-US"/>
        </a:p>
      </dgm:t>
    </dgm:pt>
    <dgm:pt modelId="{772DC47B-A58E-44CE-AD63-CCA4B2933862}" type="sibTrans" cxnId="{094AAF6E-C61D-4545-A4E2-CEAC279434C0}">
      <dgm:prSet/>
      <dgm:spPr/>
      <dgm:t>
        <a:bodyPr/>
        <a:lstStyle/>
        <a:p>
          <a:endParaRPr lang="en-US"/>
        </a:p>
      </dgm:t>
    </dgm:pt>
    <dgm:pt modelId="{C5276296-014A-4145-8671-0A215F043A3D}">
      <dgm:prSet custT="1"/>
      <dgm:spPr/>
      <dgm:t>
        <a:bodyPr/>
        <a:lstStyle/>
        <a:p>
          <a:r>
            <a:rPr lang="en-US" sz="1400" dirty="0">
              <a:solidFill>
                <a:schemeClr val="tx1"/>
              </a:solidFill>
            </a:rPr>
            <a:t>Providing instruction, information or disseminating policy statements may serve to reinforce or remind a target audience or the entire school of applicable requirements.</a:t>
          </a:r>
        </a:p>
      </dgm:t>
    </dgm:pt>
    <dgm:pt modelId="{F9BFEEA1-6061-4693-AD6D-C55A1761FF4B}" type="parTrans" cxnId="{CE72EDC0-7BBC-4F8C-9E37-6D26798246E4}">
      <dgm:prSet/>
      <dgm:spPr/>
      <dgm:t>
        <a:bodyPr/>
        <a:lstStyle/>
        <a:p>
          <a:endParaRPr lang="en-US"/>
        </a:p>
      </dgm:t>
    </dgm:pt>
    <dgm:pt modelId="{4B5E2639-AB69-4DB7-AC3A-6172CED7D966}" type="sibTrans" cxnId="{CE72EDC0-7BBC-4F8C-9E37-6D26798246E4}">
      <dgm:prSet/>
      <dgm:spPr/>
      <dgm:t>
        <a:bodyPr/>
        <a:lstStyle/>
        <a:p>
          <a:endParaRPr lang="en-US"/>
        </a:p>
      </dgm:t>
    </dgm:pt>
    <dgm:pt modelId="{5809EB3E-7A71-4F08-8500-47E3B80FA3F1}">
      <dgm:prSet custT="1"/>
      <dgm:spPr/>
      <dgm:t>
        <a:bodyPr/>
        <a:lstStyle/>
        <a:p>
          <a:r>
            <a:rPr lang="en-US" sz="1400" dirty="0">
              <a:solidFill>
                <a:schemeClr val="tx1"/>
              </a:solidFill>
            </a:rPr>
            <a:t>Anyone who was harassed should be informed that they can follow up on any new incidents.</a:t>
          </a:r>
        </a:p>
      </dgm:t>
    </dgm:pt>
    <dgm:pt modelId="{9826E399-76A1-4B44-B4BE-CFD98F0FBCF4}" type="parTrans" cxnId="{B8F842A8-FBB6-4B4C-9401-E503963066B7}">
      <dgm:prSet/>
      <dgm:spPr/>
      <dgm:t>
        <a:bodyPr/>
        <a:lstStyle/>
        <a:p>
          <a:endParaRPr lang="en-US"/>
        </a:p>
      </dgm:t>
    </dgm:pt>
    <dgm:pt modelId="{E3A7F58B-9C3C-4799-A18A-239B981097C6}" type="sibTrans" cxnId="{B8F842A8-FBB6-4B4C-9401-E503963066B7}">
      <dgm:prSet/>
      <dgm:spPr/>
      <dgm:t>
        <a:bodyPr/>
        <a:lstStyle/>
        <a:p>
          <a:endParaRPr lang="en-US"/>
        </a:p>
      </dgm:t>
    </dgm:pt>
    <dgm:pt modelId="{C7B29A5E-340E-4589-8A21-F83568FA98D9}">
      <dgm:prSet custT="1"/>
      <dgm:spPr/>
      <dgm:t>
        <a:bodyPr/>
        <a:lstStyle/>
        <a:p>
          <a:r>
            <a:rPr lang="en-US" sz="1400" dirty="0">
              <a:solidFill>
                <a:schemeClr val="tx1"/>
              </a:solidFill>
            </a:rPr>
            <a:t>A harasser may be subject to checks-in and follow up counseling to be sure that they understand and will not repeat harassing conduct.</a:t>
          </a:r>
        </a:p>
      </dgm:t>
    </dgm:pt>
    <dgm:pt modelId="{12D1F69F-92E5-4325-A048-D9CE5FC09501}" type="parTrans" cxnId="{DDD0D014-F3D8-42A2-BA1F-32D2BCD9BF4B}">
      <dgm:prSet/>
      <dgm:spPr/>
      <dgm:t>
        <a:bodyPr/>
        <a:lstStyle/>
        <a:p>
          <a:endParaRPr lang="en-US"/>
        </a:p>
      </dgm:t>
    </dgm:pt>
    <dgm:pt modelId="{DE861BB5-2725-49FD-BE28-0A926000F551}" type="sibTrans" cxnId="{DDD0D014-F3D8-42A2-BA1F-32D2BCD9BF4B}">
      <dgm:prSet/>
      <dgm:spPr/>
      <dgm:t>
        <a:bodyPr/>
        <a:lstStyle/>
        <a:p>
          <a:endParaRPr lang="en-US"/>
        </a:p>
      </dgm:t>
    </dgm:pt>
    <dgm:pt modelId="{3F32C6DC-C4DD-48EB-A0AB-E1D4BAF27A87}">
      <dgm:prSet custT="1"/>
      <dgm:spPr>
        <a:solidFill>
          <a:schemeClr val="accent3">
            <a:lumMod val="75000"/>
          </a:schemeClr>
        </a:solidFill>
      </dgm:spPr>
      <dgm:t>
        <a:bodyPr/>
        <a:lstStyle/>
        <a:p>
          <a:r>
            <a:rPr lang="en-US" sz="1600" dirty="0"/>
            <a:t>These are examples; not an exclusive list.  The school should use the full range of its authority in relation to employees, students, parents and visitors to create and implement effective remedies.</a:t>
          </a:r>
        </a:p>
      </dgm:t>
    </dgm:pt>
    <dgm:pt modelId="{B3434338-1EB6-4ADD-97C9-2A7143B2D264}" type="parTrans" cxnId="{F6A937AF-C227-4F57-9F0C-65D6257BC3AA}">
      <dgm:prSet/>
      <dgm:spPr/>
      <dgm:t>
        <a:bodyPr/>
        <a:lstStyle/>
        <a:p>
          <a:endParaRPr lang="en-US"/>
        </a:p>
      </dgm:t>
    </dgm:pt>
    <dgm:pt modelId="{E417C199-2E69-4ED0-AD65-907AB0E9DC16}" type="sibTrans" cxnId="{F6A937AF-C227-4F57-9F0C-65D6257BC3AA}">
      <dgm:prSet/>
      <dgm:spPr/>
      <dgm:t>
        <a:bodyPr/>
        <a:lstStyle/>
        <a:p>
          <a:endParaRPr lang="en-US"/>
        </a:p>
      </dgm:t>
    </dgm:pt>
    <dgm:pt modelId="{BDCABF8F-836B-4643-B7DD-2834AD421FFE}" type="pres">
      <dgm:prSet presAssocID="{3BBF17DB-0795-4BE9-891A-987F3FA6DE4A}" presName="diagram" presStyleCnt="0">
        <dgm:presLayoutVars>
          <dgm:chPref val="1"/>
          <dgm:dir/>
          <dgm:animOne val="branch"/>
          <dgm:animLvl val="lvl"/>
          <dgm:resizeHandles val="exact"/>
        </dgm:presLayoutVars>
      </dgm:prSet>
      <dgm:spPr/>
      <dgm:t>
        <a:bodyPr/>
        <a:lstStyle/>
        <a:p>
          <a:endParaRPr lang="en-US"/>
        </a:p>
      </dgm:t>
    </dgm:pt>
    <dgm:pt modelId="{55D0D288-C497-4F7A-9CE8-14462DFFFC9C}" type="pres">
      <dgm:prSet presAssocID="{A6FCF4FF-CA2A-49A5-8C28-3A84DBC8D17F}" presName="root1" presStyleCnt="0"/>
      <dgm:spPr/>
    </dgm:pt>
    <dgm:pt modelId="{8C484D31-C9C1-457B-ADE9-2B8856C1F1BD}" type="pres">
      <dgm:prSet presAssocID="{A6FCF4FF-CA2A-49A5-8C28-3A84DBC8D17F}" presName="LevelOneTextNode" presStyleLbl="node0" presStyleIdx="0" presStyleCnt="2" custScaleX="191920" custScaleY="619672" custLinFactX="-44677" custLinFactNeighborX="-100000" custLinFactNeighborY="-72370">
        <dgm:presLayoutVars>
          <dgm:chPref val="3"/>
        </dgm:presLayoutVars>
      </dgm:prSet>
      <dgm:spPr/>
      <dgm:t>
        <a:bodyPr/>
        <a:lstStyle/>
        <a:p>
          <a:endParaRPr lang="en-US"/>
        </a:p>
      </dgm:t>
    </dgm:pt>
    <dgm:pt modelId="{2908DCC9-7B00-4D1C-861B-4B726DF77FCF}" type="pres">
      <dgm:prSet presAssocID="{A6FCF4FF-CA2A-49A5-8C28-3A84DBC8D17F}" presName="level2hierChild" presStyleCnt="0"/>
      <dgm:spPr/>
    </dgm:pt>
    <dgm:pt modelId="{09945DF1-0E1D-40E8-ADF8-69F80C905B1A}" type="pres">
      <dgm:prSet presAssocID="{EE89AF9E-BC94-4A04-86D2-16C3E585120E}" presName="conn2-1" presStyleLbl="parChTrans1D2" presStyleIdx="0" presStyleCnt="5"/>
      <dgm:spPr/>
      <dgm:t>
        <a:bodyPr/>
        <a:lstStyle/>
        <a:p>
          <a:endParaRPr lang="en-US"/>
        </a:p>
      </dgm:t>
    </dgm:pt>
    <dgm:pt modelId="{2FFFD356-A651-4733-9A0A-50FF348C1C4D}" type="pres">
      <dgm:prSet presAssocID="{EE89AF9E-BC94-4A04-86D2-16C3E585120E}" presName="connTx" presStyleLbl="parChTrans1D2" presStyleIdx="0" presStyleCnt="5"/>
      <dgm:spPr/>
      <dgm:t>
        <a:bodyPr/>
        <a:lstStyle/>
        <a:p>
          <a:endParaRPr lang="en-US"/>
        </a:p>
      </dgm:t>
    </dgm:pt>
    <dgm:pt modelId="{3C1035D0-5C57-45B5-BA0F-46E8445EE873}" type="pres">
      <dgm:prSet presAssocID="{B7A8D5F8-6DC6-4132-8F01-F14F521B3174}" presName="root2" presStyleCnt="0"/>
      <dgm:spPr/>
    </dgm:pt>
    <dgm:pt modelId="{2EEE92CB-8295-4095-8E0F-C1003B62CFD7}" type="pres">
      <dgm:prSet presAssocID="{B7A8D5F8-6DC6-4132-8F01-F14F521B3174}" presName="LevelTwoTextNode" presStyleLbl="node2" presStyleIdx="0" presStyleCnt="5" custScaleX="517841" custScaleY="206343" custLinFactNeighborX="-435" custLinFactNeighborY="20430">
        <dgm:presLayoutVars>
          <dgm:chPref val="3"/>
        </dgm:presLayoutVars>
      </dgm:prSet>
      <dgm:spPr/>
      <dgm:t>
        <a:bodyPr/>
        <a:lstStyle/>
        <a:p>
          <a:endParaRPr lang="en-US"/>
        </a:p>
      </dgm:t>
    </dgm:pt>
    <dgm:pt modelId="{1B185C57-FB37-49A2-9CF2-AB9D166F35A6}" type="pres">
      <dgm:prSet presAssocID="{B7A8D5F8-6DC6-4132-8F01-F14F521B3174}" presName="level3hierChild" presStyleCnt="0"/>
      <dgm:spPr/>
    </dgm:pt>
    <dgm:pt modelId="{9CFA167F-B8B1-4A32-A9E6-912F63F277CD}" type="pres">
      <dgm:prSet presAssocID="{D798BF6A-2574-4904-B09D-C7B79DFF569B}" presName="conn2-1" presStyleLbl="parChTrans1D2" presStyleIdx="1" presStyleCnt="5"/>
      <dgm:spPr/>
      <dgm:t>
        <a:bodyPr/>
        <a:lstStyle/>
        <a:p>
          <a:endParaRPr lang="en-US"/>
        </a:p>
      </dgm:t>
    </dgm:pt>
    <dgm:pt modelId="{0DF4E7A9-CA51-4ECA-BA24-608AB6FABB00}" type="pres">
      <dgm:prSet presAssocID="{D798BF6A-2574-4904-B09D-C7B79DFF569B}" presName="connTx" presStyleLbl="parChTrans1D2" presStyleIdx="1" presStyleCnt="5"/>
      <dgm:spPr/>
      <dgm:t>
        <a:bodyPr/>
        <a:lstStyle/>
        <a:p>
          <a:endParaRPr lang="en-US"/>
        </a:p>
      </dgm:t>
    </dgm:pt>
    <dgm:pt modelId="{A71D8BE8-47C8-415C-BA55-23E47147D921}" type="pres">
      <dgm:prSet presAssocID="{3BE3C5DD-C2F7-4D10-902F-52C9F27BA6E6}" presName="root2" presStyleCnt="0"/>
      <dgm:spPr/>
    </dgm:pt>
    <dgm:pt modelId="{DB28F6B0-1B42-4531-871D-C92A88ACFE3F}" type="pres">
      <dgm:prSet presAssocID="{3BE3C5DD-C2F7-4D10-902F-52C9F27BA6E6}" presName="LevelTwoTextNode" presStyleLbl="node2" presStyleIdx="1" presStyleCnt="5" custScaleX="513992" custScaleY="181451" custLinFactNeighborX="1713" custLinFactNeighborY="3221">
        <dgm:presLayoutVars>
          <dgm:chPref val="3"/>
        </dgm:presLayoutVars>
      </dgm:prSet>
      <dgm:spPr/>
      <dgm:t>
        <a:bodyPr/>
        <a:lstStyle/>
        <a:p>
          <a:endParaRPr lang="en-US"/>
        </a:p>
      </dgm:t>
    </dgm:pt>
    <dgm:pt modelId="{CA2125E3-9D71-4DC5-B96F-0E64256D66EA}" type="pres">
      <dgm:prSet presAssocID="{3BE3C5DD-C2F7-4D10-902F-52C9F27BA6E6}" presName="level3hierChild" presStyleCnt="0"/>
      <dgm:spPr/>
    </dgm:pt>
    <dgm:pt modelId="{52A2B53C-E2DC-495A-8791-9EA0215CFBF4}" type="pres">
      <dgm:prSet presAssocID="{F9BFEEA1-6061-4693-AD6D-C55A1761FF4B}" presName="conn2-1" presStyleLbl="parChTrans1D2" presStyleIdx="2" presStyleCnt="5"/>
      <dgm:spPr/>
      <dgm:t>
        <a:bodyPr/>
        <a:lstStyle/>
        <a:p>
          <a:endParaRPr lang="en-US"/>
        </a:p>
      </dgm:t>
    </dgm:pt>
    <dgm:pt modelId="{3B4144FF-C18A-4EBF-AEF6-79A26EA8F6AD}" type="pres">
      <dgm:prSet presAssocID="{F9BFEEA1-6061-4693-AD6D-C55A1761FF4B}" presName="connTx" presStyleLbl="parChTrans1D2" presStyleIdx="2" presStyleCnt="5"/>
      <dgm:spPr/>
      <dgm:t>
        <a:bodyPr/>
        <a:lstStyle/>
        <a:p>
          <a:endParaRPr lang="en-US"/>
        </a:p>
      </dgm:t>
    </dgm:pt>
    <dgm:pt modelId="{D79A30C3-DF02-496D-9D17-48E3FCC29F17}" type="pres">
      <dgm:prSet presAssocID="{C5276296-014A-4145-8671-0A215F043A3D}" presName="root2" presStyleCnt="0"/>
      <dgm:spPr/>
    </dgm:pt>
    <dgm:pt modelId="{2A5F0A7E-5551-4DB8-BB0B-48BF7BE45523}" type="pres">
      <dgm:prSet presAssocID="{C5276296-014A-4145-8671-0A215F043A3D}" presName="LevelTwoTextNode" presStyleLbl="node2" presStyleIdx="2" presStyleCnt="5" custScaleX="509150" custScaleY="208593" custLinFactNeighborX="7612" custLinFactNeighborY="-13407">
        <dgm:presLayoutVars>
          <dgm:chPref val="3"/>
        </dgm:presLayoutVars>
      </dgm:prSet>
      <dgm:spPr/>
      <dgm:t>
        <a:bodyPr/>
        <a:lstStyle/>
        <a:p>
          <a:endParaRPr lang="en-US"/>
        </a:p>
      </dgm:t>
    </dgm:pt>
    <dgm:pt modelId="{FE3242A4-5C45-4711-81FB-BE581F5CF424}" type="pres">
      <dgm:prSet presAssocID="{C5276296-014A-4145-8671-0A215F043A3D}" presName="level3hierChild" presStyleCnt="0"/>
      <dgm:spPr/>
    </dgm:pt>
    <dgm:pt modelId="{5907FBDD-739B-42D9-AC8E-297C7CB810F5}" type="pres">
      <dgm:prSet presAssocID="{9826E399-76A1-4B44-B4BE-CFD98F0FBCF4}" presName="conn2-1" presStyleLbl="parChTrans1D2" presStyleIdx="3" presStyleCnt="5"/>
      <dgm:spPr/>
      <dgm:t>
        <a:bodyPr/>
        <a:lstStyle/>
        <a:p>
          <a:endParaRPr lang="en-US"/>
        </a:p>
      </dgm:t>
    </dgm:pt>
    <dgm:pt modelId="{42FD7A2D-5ABE-4E12-BCD5-FCD253566B2F}" type="pres">
      <dgm:prSet presAssocID="{9826E399-76A1-4B44-B4BE-CFD98F0FBCF4}" presName="connTx" presStyleLbl="parChTrans1D2" presStyleIdx="3" presStyleCnt="5"/>
      <dgm:spPr/>
      <dgm:t>
        <a:bodyPr/>
        <a:lstStyle/>
        <a:p>
          <a:endParaRPr lang="en-US"/>
        </a:p>
      </dgm:t>
    </dgm:pt>
    <dgm:pt modelId="{2B1B3A08-D8AE-4946-846D-4A9C2B70DB79}" type="pres">
      <dgm:prSet presAssocID="{5809EB3E-7A71-4F08-8500-47E3B80FA3F1}" presName="root2" presStyleCnt="0"/>
      <dgm:spPr/>
    </dgm:pt>
    <dgm:pt modelId="{619BE49E-E3B6-4A15-A3E3-B0BA4E8167F9}" type="pres">
      <dgm:prSet presAssocID="{5809EB3E-7A71-4F08-8500-47E3B80FA3F1}" presName="LevelTwoTextNode" presStyleLbl="node2" presStyleIdx="3" presStyleCnt="5" custScaleX="504435" custScaleY="173484" custLinFactNeighborX="24280" custLinFactNeighborY="-23747">
        <dgm:presLayoutVars>
          <dgm:chPref val="3"/>
        </dgm:presLayoutVars>
      </dgm:prSet>
      <dgm:spPr/>
      <dgm:t>
        <a:bodyPr/>
        <a:lstStyle/>
        <a:p>
          <a:endParaRPr lang="en-US"/>
        </a:p>
      </dgm:t>
    </dgm:pt>
    <dgm:pt modelId="{865B3D4D-2809-404D-A61A-2626A9F88F0A}" type="pres">
      <dgm:prSet presAssocID="{5809EB3E-7A71-4F08-8500-47E3B80FA3F1}" presName="level3hierChild" presStyleCnt="0"/>
      <dgm:spPr/>
    </dgm:pt>
    <dgm:pt modelId="{7DC3CFE0-12C9-48D3-92E9-A1BFDC23948E}" type="pres">
      <dgm:prSet presAssocID="{12D1F69F-92E5-4325-A048-D9CE5FC09501}" presName="conn2-1" presStyleLbl="parChTrans1D2" presStyleIdx="4" presStyleCnt="5"/>
      <dgm:spPr/>
      <dgm:t>
        <a:bodyPr/>
        <a:lstStyle/>
        <a:p>
          <a:endParaRPr lang="en-US"/>
        </a:p>
      </dgm:t>
    </dgm:pt>
    <dgm:pt modelId="{30D67668-DEE7-456A-A383-C6185DC7251F}" type="pres">
      <dgm:prSet presAssocID="{12D1F69F-92E5-4325-A048-D9CE5FC09501}" presName="connTx" presStyleLbl="parChTrans1D2" presStyleIdx="4" presStyleCnt="5"/>
      <dgm:spPr/>
      <dgm:t>
        <a:bodyPr/>
        <a:lstStyle/>
        <a:p>
          <a:endParaRPr lang="en-US"/>
        </a:p>
      </dgm:t>
    </dgm:pt>
    <dgm:pt modelId="{042197D5-1D19-41BF-92E4-A22F1DED86CB}" type="pres">
      <dgm:prSet presAssocID="{C7B29A5E-340E-4589-8A21-F83568FA98D9}" presName="root2" presStyleCnt="0"/>
      <dgm:spPr/>
    </dgm:pt>
    <dgm:pt modelId="{CD14C4B9-4852-449B-9977-E4B663AC5F63}" type="pres">
      <dgm:prSet presAssocID="{C7B29A5E-340E-4589-8A21-F83568FA98D9}" presName="LevelTwoTextNode" presStyleLbl="node2" presStyleIdx="4" presStyleCnt="5" custScaleX="500486" custScaleY="178619" custLinFactNeighborX="17888" custLinFactNeighborY="-37267">
        <dgm:presLayoutVars>
          <dgm:chPref val="3"/>
        </dgm:presLayoutVars>
      </dgm:prSet>
      <dgm:spPr/>
      <dgm:t>
        <a:bodyPr/>
        <a:lstStyle/>
        <a:p>
          <a:endParaRPr lang="en-US"/>
        </a:p>
      </dgm:t>
    </dgm:pt>
    <dgm:pt modelId="{31F8F375-7124-4B4B-BA8A-9BED3BBB8262}" type="pres">
      <dgm:prSet presAssocID="{C7B29A5E-340E-4589-8A21-F83568FA98D9}" presName="level3hierChild" presStyleCnt="0"/>
      <dgm:spPr/>
    </dgm:pt>
    <dgm:pt modelId="{B3835AC2-B8CC-4DB2-8460-4DFF6E65BE6A}" type="pres">
      <dgm:prSet presAssocID="{3F32C6DC-C4DD-48EB-A0AB-E1D4BAF27A87}" presName="root1" presStyleCnt="0"/>
      <dgm:spPr/>
    </dgm:pt>
    <dgm:pt modelId="{5EAF46EC-21EA-436F-826F-8B50C93DA8CB}" type="pres">
      <dgm:prSet presAssocID="{3F32C6DC-C4DD-48EB-A0AB-E1D4BAF27A87}" presName="LevelOneTextNode" presStyleLbl="node0" presStyleIdx="1" presStyleCnt="2" custScaleX="637028" custScaleY="290347" custLinFactNeighborX="62957" custLinFactNeighborY="-5067">
        <dgm:presLayoutVars>
          <dgm:chPref val="3"/>
        </dgm:presLayoutVars>
      </dgm:prSet>
      <dgm:spPr/>
      <dgm:t>
        <a:bodyPr/>
        <a:lstStyle/>
        <a:p>
          <a:endParaRPr lang="en-US"/>
        </a:p>
      </dgm:t>
    </dgm:pt>
    <dgm:pt modelId="{4AD62656-50F4-4977-BA8B-65909A2A39C6}" type="pres">
      <dgm:prSet presAssocID="{3F32C6DC-C4DD-48EB-A0AB-E1D4BAF27A87}" presName="level2hierChild" presStyleCnt="0"/>
      <dgm:spPr/>
    </dgm:pt>
  </dgm:ptLst>
  <dgm:cxnLst>
    <dgm:cxn modelId="{094AAF6E-C61D-4545-A4E2-CEAC279434C0}" srcId="{A6FCF4FF-CA2A-49A5-8C28-3A84DBC8D17F}" destId="{3BE3C5DD-C2F7-4D10-902F-52C9F27BA6E6}" srcOrd="1" destOrd="0" parTransId="{D798BF6A-2574-4904-B09D-C7B79DFF569B}" sibTransId="{772DC47B-A58E-44CE-AD63-CCA4B2933862}"/>
    <dgm:cxn modelId="{A8079E95-043C-4A3F-9E5D-B173F38F8143}" type="presOf" srcId="{5809EB3E-7A71-4F08-8500-47E3B80FA3F1}" destId="{619BE49E-E3B6-4A15-A3E3-B0BA4E8167F9}" srcOrd="0" destOrd="0" presId="urn:microsoft.com/office/officeart/2005/8/layout/hierarchy2"/>
    <dgm:cxn modelId="{F6A937AF-C227-4F57-9F0C-65D6257BC3AA}" srcId="{3BBF17DB-0795-4BE9-891A-987F3FA6DE4A}" destId="{3F32C6DC-C4DD-48EB-A0AB-E1D4BAF27A87}" srcOrd="1" destOrd="0" parTransId="{B3434338-1EB6-4ADD-97C9-2A7143B2D264}" sibTransId="{E417C199-2E69-4ED0-AD65-907AB0E9DC16}"/>
    <dgm:cxn modelId="{4A3296D8-7526-4140-91F6-22AB10DC4853}" srcId="{A6FCF4FF-CA2A-49A5-8C28-3A84DBC8D17F}" destId="{B7A8D5F8-6DC6-4132-8F01-F14F521B3174}" srcOrd="0" destOrd="0" parTransId="{EE89AF9E-BC94-4A04-86D2-16C3E585120E}" sibTransId="{4F10F36D-FBEC-4B3B-90AD-65F637097FB3}"/>
    <dgm:cxn modelId="{00AE5BFD-DA45-4420-8154-87E45C259377}" type="presOf" srcId="{C5276296-014A-4145-8671-0A215F043A3D}" destId="{2A5F0A7E-5551-4DB8-BB0B-48BF7BE45523}" srcOrd="0" destOrd="0" presId="urn:microsoft.com/office/officeart/2005/8/layout/hierarchy2"/>
    <dgm:cxn modelId="{B59A244A-E2E0-4C2F-A9E5-591F71154CCD}" type="presOf" srcId="{F9BFEEA1-6061-4693-AD6D-C55A1761FF4B}" destId="{52A2B53C-E2DC-495A-8791-9EA0215CFBF4}" srcOrd="0" destOrd="0" presId="urn:microsoft.com/office/officeart/2005/8/layout/hierarchy2"/>
    <dgm:cxn modelId="{DC0D6F59-4315-4B72-99F0-98776BC69493}" type="presOf" srcId="{3BBF17DB-0795-4BE9-891A-987F3FA6DE4A}" destId="{BDCABF8F-836B-4643-B7DD-2834AD421FFE}" srcOrd="0" destOrd="0" presId="urn:microsoft.com/office/officeart/2005/8/layout/hierarchy2"/>
    <dgm:cxn modelId="{AF0518D1-BEF5-4F35-B197-13D8CF4EA456}" type="presOf" srcId="{3BE3C5DD-C2F7-4D10-902F-52C9F27BA6E6}" destId="{DB28F6B0-1B42-4531-871D-C92A88ACFE3F}" srcOrd="0" destOrd="0" presId="urn:microsoft.com/office/officeart/2005/8/layout/hierarchy2"/>
    <dgm:cxn modelId="{8879F0DC-5C21-4CCF-8C6D-F70B5384F0C2}" type="presOf" srcId="{12D1F69F-92E5-4325-A048-D9CE5FC09501}" destId="{30D67668-DEE7-456A-A383-C6185DC7251F}" srcOrd="1" destOrd="0" presId="urn:microsoft.com/office/officeart/2005/8/layout/hierarchy2"/>
    <dgm:cxn modelId="{26599C94-A077-44A5-8040-8A01D4EBF6CD}" type="presOf" srcId="{D798BF6A-2574-4904-B09D-C7B79DFF569B}" destId="{0DF4E7A9-CA51-4ECA-BA24-608AB6FABB00}" srcOrd="1" destOrd="0" presId="urn:microsoft.com/office/officeart/2005/8/layout/hierarchy2"/>
    <dgm:cxn modelId="{E6D68162-2C88-447A-8D90-03677E72B8F7}" type="presOf" srcId="{A6FCF4FF-CA2A-49A5-8C28-3A84DBC8D17F}" destId="{8C484D31-C9C1-457B-ADE9-2B8856C1F1BD}" srcOrd="0" destOrd="0" presId="urn:microsoft.com/office/officeart/2005/8/layout/hierarchy2"/>
    <dgm:cxn modelId="{402AF00A-BE0D-4657-832E-79D44662DAAA}" type="presOf" srcId="{F9BFEEA1-6061-4693-AD6D-C55A1761FF4B}" destId="{3B4144FF-C18A-4EBF-AEF6-79A26EA8F6AD}" srcOrd="1" destOrd="0" presId="urn:microsoft.com/office/officeart/2005/8/layout/hierarchy2"/>
    <dgm:cxn modelId="{7E1E69C1-F382-4BA5-A50A-FE508D2697BC}" type="presOf" srcId="{12D1F69F-92E5-4325-A048-D9CE5FC09501}" destId="{7DC3CFE0-12C9-48D3-92E9-A1BFDC23948E}" srcOrd="0" destOrd="0" presId="urn:microsoft.com/office/officeart/2005/8/layout/hierarchy2"/>
    <dgm:cxn modelId="{DDD0D014-F3D8-42A2-BA1F-32D2BCD9BF4B}" srcId="{A6FCF4FF-CA2A-49A5-8C28-3A84DBC8D17F}" destId="{C7B29A5E-340E-4589-8A21-F83568FA98D9}" srcOrd="4" destOrd="0" parTransId="{12D1F69F-92E5-4325-A048-D9CE5FC09501}" sibTransId="{DE861BB5-2725-49FD-BE28-0A926000F551}"/>
    <dgm:cxn modelId="{B8F842A8-FBB6-4B4C-9401-E503963066B7}" srcId="{A6FCF4FF-CA2A-49A5-8C28-3A84DBC8D17F}" destId="{5809EB3E-7A71-4F08-8500-47E3B80FA3F1}" srcOrd="3" destOrd="0" parTransId="{9826E399-76A1-4B44-B4BE-CFD98F0FBCF4}" sibTransId="{E3A7F58B-9C3C-4799-A18A-239B981097C6}"/>
    <dgm:cxn modelId="{839F540B-6E26-464A-B5F5-4CCEEE97733D}" type="presOf" srcId="{B7A8D5F8-6DC6-4132-8F01-F14F521B3174}" destId="{2EEE92CB-8295-4095-8E0F-C1003B62CFD7}" srcOrd="0" destOrd="0" presId="urn:microsoft.com/office/officeart/2005/8/layout/hierarchy2"/>
    <dgm:cxn modelId="{31A77CC0-593A-447C-AF97-2869F0C4151F}" type="presOf" srcId="{EE89AF9E-BC94-4A04-86D2-16C3E585120E}" destId="{2FFFD356-A651-4733-9A0A-50FF348C1C4D}" srcOrd="1" destOrd="0" presId="urn:microsoft.com/office/officeart/2005/8/layout/hierarchy2"/>
    <dgm:cxn modelId="{6D612FC4-DD08-4463-ADBD-08BD9D69FC21}" type="presOf" srcId="{C7B29A5E-340E-4589-8A21-F83568FA98D9}" destId="{CD14C4B9-4852-449B-9977-E4B663AC5F63}" srcOrd="0" destOrd="0" presId="urn:microsoft.com/office/officeart/2005/8/layout/hierarchy2"/>
    <dgm:cxn modelId="{7C54BC32-73CE-4512-8EE1-A9C3493A5438}" type="presOf" srcId="{D798BF6A-2574-4904-B09D-C7B79DFF569B}" destId="{9CFA167F-B8B1-4A32-A9E6-912F63F277CD}" srcOrd="0" destOrd="0" presId="urn:microsoft.com/office/officeart/2005/8/layout/hierarchy2"/>
    <dgm:cxn modelId="{E0DEC21A-8D39-4BCF-B49F-2BE1F5252BCC}" type="presOf" srcId="{9826E399-76A1-4B44-B4BE-CFD98F0FBCF4}" destId="{5907FBDD-739B-42D9-AC8E-297C7CB810F5}" srcOrd="0" destOrd="0" presId="urn:microsoft.com/office/officeart/2005/8/layout/hierarchy2"/>
    <dgm:cxn modelId="{32D8D206-07F0-4AF3-A27B-2E594EC30BB1}" type="presOf" srcId="{EE89AF9E-BC94-4A04-86D2-16C3E585120E}" destId="{09945DF1-0E1D-40E8-ADF8-69F80C905B1A}" srcOrd="0" destOrd="0" presId="urn:microsoft.com/office/officeart/2005/8/layout/hierarchy2"/>
    <dgm:cxn modelId="{2AF2CF35-56AF-4BDB-9233-E660B3C0A873}" srcId="{3BBF17DB-0795-4BE9-891A-987F3FA6DE4A}" destId="{A6FCF4FF-CA2A-49A5-8C28-3A84DBC8D17F}" srcOrd="0" destOrd="0" parTransId="{CEBC9301-205D-4326-8FDC-AA9C851B8954}" sibTransId="{762660A1-6BCB-4AED-B409-17EF1DFFE129}"/>
    <dgm:cxn modelId="{CE72EDC0-7BBC-4F8C-9E37-6D26798246E4}" srcId="{A6FCF4FF-CA2A-49A5-8C28-3A84DBC8D17F}" destId="{C5276296-014A-4145-8671-0A215F043A3D}" srcOrd="2" destOrd="0" parTransId="{F9BFEEA1-6061-4693-AD6D-C55A1761FF4B}" sibTransId="{4B5E2639-AB69-4DB7-AC3A-6172CED7D966}"/>
    <dgm:cxn modelId="{352A86A7-0337-4178-A652-A0FB3CC20716}" type="presOf" srcId="{3F32C6DC-C4DD-48EB-A0AB-E1D4BAF27A87}" destId="{5EAF46EC-21EA-436F-826F-8B50C93DA8CB}" srcOrd="0" destOrd="0" presId="urn:microsoft.com/office/officeart/2005/8/layout/hierarchy2"/>
    <dgm:cxn modelId="{D142FE6A-7ACB-470A-B328-AEB68492503E}" type="presOf" srcId="{9826E399-76A1-4B44-B4BE-CFD98F0FBCF4}" destId="{42FD7A2D-5ABE-4E12-BCD5-FCD253566B2F}" srcOrd="1" destOrd="0" presId="urn:microsoft.com/office/officeart/2005/8/layout/hierarchy2"/>
    <dgm:cxn modelId="{E11543B4-C88F-4F45-A91F-A373759FDC8B}" type="presParOf" srcId="{BDCABF8F-836B-4643-B7DD-2834AD421FFE}" destId="{55D0D288-C497-4F7A-9CE8-14462DFFFC9C}" srcOrd="0" destOrd="0" presId="urn:microsoft.com/office/officeart/2005/8/layout/hierarchy2"/>
    <dgm:cxn modelId="{8C2F5E70-4569-4286-8E0B-34C90A5C4C2E}" type="presParOf" srcId="{55D0D288-C497-4F7A-9CE8-14462DFFFC9C}" destId="{8C484D31-C9C1-457B-ADE9-2B8856C1F1BD}" srcOrd="0" destOrd="0" presId="urn:microsoft.com/office/officeart/2005/8/layout/hierarchy2"/>
    <dgm:cxn modelId="{1572EF00-F2C2-4276-9C36-B18E518F1FA8}" type="presParOf" srcId="{55D0D288-C497-4F7A-9CE8-14462DFFFC9C}" destId="{2908DCC9-7B00-4D1C-861B-4B726DF77FCF}" srcOrd="1" destOrd="0" presId="urn:microsoft.com/office/officeart/2005/8/layout/hierarchy2"/>
    <dgm:cxn modelId="{8B7224F5-8193-4151-AAA1-CABDA50EE103}" type="presParOf" srcId="{2908DCC9-7B00-4D1C-861B-4B726DF77FCF}" destId="{09945DF1-0E1D-40E8-ADF8-69F80C905B1A}" srcOrd="0" destOrd="0" presId="urn:microsoft.com/office/officeart/2005/8/layout/hierarchy2"/>
    <dgm:cxn modelId="{6788C1BF-D34B-42EE-9D73-41F41110016D}" type="presParOf" srcId="{09945DF1-0E1D-40E8-ADF8-69F80C905B1A}" destId="{2FFFD356-A651-4733-9A0A-50FF348C1C4D}" srcOrd="0" destOrd="0" presId="urn:microsoft.com/office/officeart/2005/8/layout/hierarchy2"/>
    <dgm:cxn modelId="{AA93C71B-B6E1-45BC-866B-79270593A8EE}" type="presParOf" srcId="{2908DCC9-7B00-4D1C-861B-4B726DF77FCF}" destId="{3C1035D0-5C57-45B5-BA0F-46E8445EE873}" srcOrd="1" destOrd="0" presId="urn:microsoft.com/office/officeart/2005/8/layout/hierarchy2"/>
    <dgm:cxn modelId="{87578673-BD83-46C7-A5E7-6BE887F8F363}" type="presParOf" srcId="{3C1035D0-5C57-45B5-BA0F-46E8445EE873}" destId="{2EEE92CB-8295-4095-8E0F-C1003B62CFD7}" srcOrd="0" destOrd="0" presId="urn:microsoft.com/office/officeart/2005/8/layout/hierarchy2"/>
    <dgm:cxn modelId="{B660006A-133B-45D5-8F0E-316450D487A9}" type="presParOf" srcId="{3C1035D0-5C57-45B5-BA0F-46E8445EE873}" destId="{1B185C57-FB37-49A2-9CF2-AB9D166F35A6}" srcOrd="1" destOrd="0" presId="urn:microsoft.com/office/officeart/2005/8/layout/hierarchy2"/>
    <dgm:cxn modelId="{235A7EDA-4782-4D93-8B0C-1F968B9CEE8D}" type="presParOf" srcId="{2908DCC9-7B00-4D1C-861B-4B726DF77FCF}" destId="{9CFA167F-B8B1-4A32-A9E6-912F63F277CD}" srcOrd="2" destOrd="0" presId="urn:microsoft.com/office/officeart/2005/8/layout/hierarchy2"/>
    <dgm:cxn modelId="{8540413D-CC59-46C3-995E-A3E41B416B4A}" type="presParOf" srcId="{9CFA167F-B8B1-4A32-A9E6-912F63F277CD}" destId="{0DF4E7A9-CA51-4ECA-BA24-608AB6FABB00}" srcOrd="0" destOrd="0" presId="urn:microsoft.com/office/officeart/2005/8/layout/hierarchy2"/>
    <dgm:cxn modelId="{95DDFAF7-DE98-4369-B9C1-17250FCF6E3E}" type="presParOf" srcId="{2908DCC9-7B00-4D1C-861B-4B726DF77FCF}" destId="{A71D8BE8-47C8-415C-BA55-23E47147D921}" srcOrd="3" destOrd="0" presId="urn:microsoft.com/office/officeart/2005/8/layout/hierarchy2"/>
    <dgm:cxn modelId="{499CF98C-25CA-4DCB-8768-1C02964501F3}" type="presParOf" srcId="{A71D8BE8-47C8-415C-BA55-23E47147D921}" destId="{DB28F6B0-1B42-4531-871D-C92A88ACFE3F}" srcOrd="0" destOrd="0" presId="urn:microsoft.com/office/officeart/2005/8/layout/hierarchy2"/>
    <dgm:cxn modelId="{DFD10F6C-5B25-4899-B188-4B6703F7AEF4}" type="presParOf" srcId="{A71D8BE8-47C8-415C-BA55-23E47147D921}" destId="{CA2125E3-9D71-4DC5-B96F-0E64256D66EA}" srcOrd="1" destOrd="0" presId="urn:microsoft.com/office/officeart/2005/8/layout/hierarchy2"/>
    <dgm:cxn modelId="{42DD0644-EFF6-408B-B8EE-08A503159409}" type="presParOf" srcId="{2908DCC9-7B00-4D1C-861B-4B726DF77FCF}" destId="{52A2B53C-E2DC-495A-8791-9EA0215CFBF4}" srcOrd="4" destOrd="0" presId="urn:microsoft.com/office/officeart/2005/8/layout/hierarchy2"/>
    <dgm:cxn modelId="{7A82FBA8-68A9-4096-BCCE-79373DDF899C}" type="presParOf" srcId="{52A2B53C-E2DC-495A-8791-9EA0215CFBF4}" destId="{3B4144FF-C18A-4EBF-AEF6-79A26EA8F6AD}" srcOrd="0" destOrd="0" presId="urn:microsoft.com/office/officeart/2005/8/layout/hierarchy2"/>
    <dgm:cxn modelId="{B3A5C28D-EBF6-4CBF-A9F3-34D82167F2AA}" type="presParOf" srcId="{2908DCC9-7B00-4D1C-861B-4B726DF77FCF}" destId="{D79A30C3-DF02-496D-9D17-48E3FCC29F17}" srcOrd="5" destOrd="0" presId="urn:microsoft.com/office/officeart/2005/8/layout/hierarchy2"/>
    <dgm:cxn modelId="{2FCFEE32-626B-4F1A-B8D8-66BFD4ADD258}" type="presParOf" srcId="{D79A30C3-DF02-496D-9D17-48E3FCC29F17}" destId="{2A5F0A7E-5551-4DB8-BB0B-48BF7BE45523}" srcOrd="0" destOrd="0" presId="urn:microsoft.com/office/officeart/2005/8/layout/hierarchy2"/>
    <dgm:cxn modelId="{CB189B4D-74F5-4115-8B69-1965A2EF47EC}" type="presParOf" srcId="{D79A30C3-DF02-496D-9D17-48E3FCC29F17}" destId="{FE3242A4-5C45-4711-81FB-BE581F5CF424}" srcOrd="1" destOrd="0" presId="urn:microsoft.com/office/officeart/2005/8/layout/hierarchy2"/>
    <dgm:cxn modelId="{AB5196EA-D1D7-4D0B-8611-611E626C2848}" type="presParOf" srcId="{2908DCC9-7B00-4D1C-861B-4B726DF77FCF}" destId="{5907FBDD-739B-42D9-AC8E-297C7CB810F5}" srcOrd="6" destOrd="0" presId="urn:microsoft.com/office/officeart/2005/8/layout/hierarchy2"/>
    <dgm:cxn modelId="{0B250D2E-1972-49C0-BC53-4E4DD3CF2A38}" type="presParOf" srcId="{5907FBDD-739B-42D9-AC8E-297C7CB810F5}" destId="{42FD7A2D-5ABE-4E12-BCD5-FCD253566B2F}" srcOrd="0" destOrd="0" presId="urn:microsoft.com/office/officeart/2005/8/layout/hierarchy2"/>
    <dgm:cxn modelId="{6C35DF70-12BA-4D3E-A00F-3562FC2B276A}" type="presParOf" srcId="{2908DCC9-7B00-4D1C-861B-4B726DF77FCF}" destId="{2B1B3A08-D8AE-4946-846D-4A9C2B70DB79}" srcOrd="7" destOrd="0" presId="urn:microsoft.com/office/officeart/2005/8/layout/hierarchy2"/>
    <dgm:cxn modelId="{D3347659-5EB5-4ED2-A5B5-CA296210017A}" type="presParOf" srcId="{2B1B3A08-D8AE-4946-846D-4A9C2B70DB79}" destId="{619BE49E-E3B6-4A15-A3E3-B0BA4E8167F9}" srcOrd="0" destOrd="0" presId="urn:microsoft.com/office/officeart/2005/8/layout/hierarchy2"/>
    <dgm:cxn modelId="{0FEEA1F6-C70D-4F75-B5AF-E8B56B4642CD}" type="presParOf" srcId="{2B1B3A08-D8AE-4946-846D-4A9C2B70DB79}" destId="{865B3D4D-2809-404D-A61A-2626A9F88F0A}" srcOrd="1" destOrd="0" presId="urn:microsoft.com/office/officeart/2005/8/layout/hierarchy2"/>
    <dgm:cxn modelId="{97F58726-AD7E-4865-AA06-A2B50E9C2814}" type="presParOf" srcId="{2908DCC9-7B00-4D1C-861B-4B726DF77FCF}" destId="{7DC3CFE0-12C9-48D3-92E9-A1BFDC23948E}" srcOrd="8" destOrd="0" presId="urn:microsoft.com/office/officeart/2005/8/layout/hierarchy2"/>
    <dgm:cxn modelId="{5339CB56-80C7-4F1D-BC7D-4276581FD662}" type="presParOf" srcId="{7DC3CFE0-12C9-48D3-92E9-A1BFDC23948E}" destId="{30D67668-DEE7-456A-A383-C6185DC7251F}" srcOrd="0" destOrd="0" presId="urn:microsoft.com/office/officeart/2005/8/layout/hierarchy2"/>
    <dgm:cxn modelId="{CB6A2946-A12D-4C8B-B70C-774A91D389FF}" type="presParOf" srcId="{2908DCC9-7B00-4D1C-861B-4B726DF77FCF}" destId="{042197D5-1D19-41BF-92E4-A22F1DED86CB}" srcOrd="9" destOrd="0" presId="urn:microsoft.com/office/officeart/2005/8/layout/hierarchy2"/>
    <dgm:cxn modelId="{DE610E64-015B-4A90-BA68-84823E9C7A62}" type="presParOf" srcId="{042197D5-1D19-41BF-92E4-A22F1DED86CB}" destId="{CD14C4B9-4852-449B-9977-E4B663AC5F63}" srcOrd="0" destOrd="0" presId="urn:microsoft.com/office/officeart/2005/8/layout/hierarchy2"/>
    <dgm:cxn modelId="{31F1F98A-498F-4EC0-B835-2974C5D17BAD}" type="presParOf" srcId="{042197D5-1D19-41BF-92E4-A22F1DED86CB}" destId="{31F8F375-7124-4B4B-BA8A-9BED3BBB8262}" srcOrd="1" destOrd="0" presId="urn:microsoft.com/office/officeart/2005/8/layout/hierarchy2"/>
    <dgm:cxn modelId="{30125D5B-50D9-484B-8F2E-13881B0369D2}" type="presParOf" srcId="{BDCABF8F-836B-4643-B7DD-2834AD421FFE}" destId="{B3835AC2-B8CC-4DB2-8460-4DFF6E65BE6A}" srcOrd="1" destOrd="0" presId="urn:microsoft.com/office/officeart/2005/8/layout/hierarchy2"/>
    <dgm:cxn modelId="{2515272C-7C39-4606-B0D4-076EB536EE30}" type="presParOf" srcId="{B3835AC2-B8CC-4DB2-8460-4DFF6E65BE6A}" destId="{5EAF46EC-21EA-436F-826F-8B50C93DA8CB}" srcOrd="0" destOrd="0" presId="urn:microsoft.com/office/officeart/2005/8/layout/hierarchy2"/>
    <dgm:cxn modelId="{BB91F414-0817-4545-BE03-D3CADFC5BD7A}" type="presParOf" srcId="{B3835AC2-B8CC-4DB2-8460-4DFF6E65BE6A}" destId="{4AD62656-50F4-4977-BA8B-65909A2A39C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ACFF4E-42E7-4373-A2EF-1DCA8ECDE2A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CF0A9EF-1C25-4C81-95EB-CA823D19CBF2}">
      <dgm:prSet/>
      <dgm:spPr/>
      <dgm:t>
        <a:bodyPr/>
        <a:lstStyle/>
        <a:p>
          <a:r>
            <a:rPr lang="en-US" dirty="0"/>
            <a:t>Protected activity;</a:t>
          </a:r>
        </a:p>
      </dgm:t>
    </dgm:pt>
    <dgm:pt modelId="{7107BFA5-E0D7-47EF-9253-E0FDAC6E1891}" type="parTrans" cxnId="{ACCA9DF8-72ED-4A0A-B3B3-D47EE381A07F}">
      <dgm:prSet/>
      <dgm:spPr/>
      <dgm:t>
        <a:bodyPr/>
        <a:lstStyle/>
        <a:p>
          <a:endParaRPr lang="en-US"/>
        </a:p>
      </dgm:t>
    </dgm:pt>
    <dgm:pt modelId="{A298B35A-60AA-4226-AF0A-7E436C11E38C}" type="sibTrans" cxnId="{ACCA9DF8-72ED-4A0A-B3B3-D47EE381A07F}">
      <dgm:prSet/>
      <dgm:spPr/>
      <dgm:t>
        <a:bodyPr/>
        <a:lstStyle/>
        <a:p>
          <a:endParaRPr lang="en-US"/>
        </a:p>
      </dgm:t>
    </dgm:pt>
    <dgm:pt modelId="{A71BE4D9-3214-4A45-B955-EC8F98D5B4FB}">
      <dgm:prSet/>
      <dgm:spPr/>
      <dgm:t>
        <a:bodyPr/>
        <a:lstStyle/>
        <a:p>
          <a:r>
            <a:rPr lang="en-US" dirty="0"/>
            <a:t>Adverse action;</a:t>
          </a:r>
        </a:p>
      </dgm:t>
    </dgm:pt>
    <dgm:pt modelId="{F7C08CB1-51B3-43E1-ACC6-5596B3579C45}" type="parTrans" cxnId="{6303B971-A0D0-451B-9DBF-4A9E40977512}">
      <dgm:prSet/>
      <dgm:spPr/>
      <dgm:t>
        <a:bodyPr/>
        <a:lstStyle/>
        <a:p>
          <a:endParaRPr lang="en-US"/>
        </a:p>
      </dgm:t>
    </dgm:pt>
    <dgm:pt modelId="{8F11E9A2-1FFD-4357-823F-82D9BB9DA912}" type="sibTrans" cxnId="{6303B971-A0D0-451B-9DBF-4A9E40977512}">
      <dgm:prSet/>
      <dgm:spPr/>
      <dgm:t>
        <a:bodyPr/>
        <a:lstStyle/>
        <a:p>
          <a:endParaRPr lang="en-US"/>
        </a:p>
      </dgm:t>
    </dgm:pt>
    <dgm:pt modelId="{55968155-9CB7-405F-B108-1E373D914B67}">
      <dgm:prSet/>
      <dgm:spPr/>
      <dgm:t>
        <a:bodyPr/>
        <a:lstStyle/>
        <a:p>
          <a:r>
            <a:rPr lang="en-US" dirty="0"/>
            <a:t>Causation (“motivating factor” or “but for” analysis).</a:t>
          </a:r>
        </a:p>
      </dgm:t>
    </dgm:pt>
    <dgm:pt modelId="{2F514D75-BB89-4C2F-9F36-2D355973AB84}" type="parTrans" cxnId="{0FF86E34-089E-42B1-A5DB-9CB71A5A1A0F}">
      <dgm:prSet/>
      <dgm:spPr/>
      <dgm:t>
        <a:bodyPr/>
        <a:lstStyle/>
        <a:p>
          <a:endParaRPr lang="en-US"/>
        </a:p>
      </dgm:t>
    </dgm:pt>
    <dgm:pt modelId="{8B55454F-2BF2-40DB-AAF6-009C252818D9}" type="sibTrans" cxnId="{0FF86E34-089E-42B1-A5DB-9CB71A5A1A0F}">
      <dgm:prSet/>
      <dgm:spPr/>
      <dgm:t>
        <a:bodyPr/>
        <a:lstStyle/>
        <a:p>
          <a:endParaRPr lang="en-US"/>
        </a:p>
      </dgm:t>
    </dgm:pt>
    <dgm:pt modelId="{FF242B98-12AA-4C68-8BA8-6D77A7F783B6}">
      <dgm:prSet/>
      <dgm:spPr/>
      <dgm:t>
        <a:bodyPr/>
        <a:lstStyle/>
        <a:p>
          <a:r>
            <a:rPr lang="en-US" dirty="0"/>
            <a:t>The school may defend by identifying a legitimate, non-retaliatory reason for its action</a:t>
          </a:r>
        </a:p>
      </dgm:t>
    </dgm:pt>
    <dgm:pt modelId="{FE5C73DE-0C2F-4DFF-A554-97F0E267E316}" type="parTrans" cxnId="{43EFD2B7-29BE-46ED-AACF-C92CD59CD7BD}">
      <dgm:prSet/>
      <dgm:spPr/>
      <dgm:t>
        <a:bodyPr/>
        <a:lstStyle/>
        <a:p>
          <a:endParaRPr lang="en-US"/>
        </a:p>
      </dgm:t>
    </dgm:pt>
    <dgm:pt modelId="{E0AC8FFE-3133-4971-81A6-A65E7272524A}" type="sibTrans" cxnId="{43EFD2B7-29BE-46ED-AACF-C92CD59CD7BD}">
      <dgm:prSet/>
      <dgm:spPr/>
      <dgm:t>
        <a:bodyPr/>
        <a:lstStyle/>
        <a:p>
          <a:endParaRPr lang="en-US"/>
        </a:p>
      </dgm:t>
    </dgm:pt>
    <dgm:pt modelId="{1EF9DC37-EF86-458C-9128-51B42E459899}">
      <dgm:prSet/>
      <dgm:spPr/>
      <dgm:t>
        <a:bodyPr/>
        <a:lstStyle/>
        <a:p>
          <a:r>
            <a:rPr lang="en-US" dirty="0"/>
            <a:t>This defense will fail if that reason was a pretext for retaliation</a:t>
          </a:r>
        </a:p>
      </dgm:t>
    </dgm:pt>
    <dgm:pt modelId="{C87B8145-F131-4F1F-A33C-F4E4DA5E8C6B}" type="parTrans" cxnId="{BC5ACDF6-897F-4A9A-A1F6-BC8E37AD49D9}">
      <dgm:prSet/>
      <dgm:spPr/>
      <dgm:t>
        <a:bodyPr/>
        <a:lstStyle/>
        <a:p>
          <a:endParaRPr lang="en-US"/>
        </a:p>
      </dgm:t>
    </dgm:pt>
    <dgm:pt modelId="{E3E4D8B4-EAAA-4B9C-AB46-63CADBEB8E1B}" type="sibTrans" cxnId="{BC5ACDF6-897F-4A9A-A1F6-BC8E37AD49D9}">
      <dgm:prSet/>
      <dgm:spPr/>
      <dgm:t>
        <a:bodyPr/>
        <a:lstStyle/>
        <a:p>
          <a:endParaRPr lang="en-US"/>
        </a:p>
      </dgm:t>
    </dgm:pt>
    <dgm:pt modelId="{FA0D8905-1B3E-4BDB-BD1B-69C49488ECBC}" type="pres">
      <dgm:prSet presAssocID="{2AACFF4E-42E7-4373-A2EF-1DCA8ECDE2A0}" presName="vert0" presStyleCnt="0">
        <dgm:presLayoutVars>
          <dgm:dir/>
          <dgm:animOne val="branch"/>
          <dgm:animLvl val="lvl"/>
        </dgm:presLayoutVars>
      </dgm:prSet>
      <dgm:spPr/>
      <dgm:t>
        <a:bodyPr/>
        <a:lstStyle/>
        <a:p>
          <a:endParaRPr lang="en-US"/>
        </a:p>
      </dgm:t>
    </dgm:pt>
    <dgm:pt modelId="{A6FCF7A4-0408-4113-AB34-D7BADCA03BB1}" type="pres">
      <dgm:prSet presAssocID="{FCF0A9EF-1C25-4C81-95EB-CA823D19CBF2}" presName="thickLine" presStyleLbl="alignNode1" presStyleIdx="0" presStyleCnt="5"/>
      <dgm:spPr/>
    </dgm:pt>
    <dgm:pt modelId="{F576C97A-4158-4BEA-BC32-62E03C606EE2}" type="pres">
      <dgm:prSet presAssocID="{FCF0A9EF-1C25-4C81-95EB-CA823D19CBF2}" presName="horz1" presStyleCnt="0"/>
      <dgm:spPr/>
    </dgm:pt>
    <dgm:pt modelId="{FEB1C1C4-6917-411B-AEAB-A02F541DD53E}" type="pres">
      <dgm:prSet presAssocID="{FCF0A9EF-1C25-4C81-95EB-CA823D19CBF2}" presName="tx1" presStyleLbl="revTx" presStyleIdx="0" presStyleCnt="5"/>
      <dgm:spPr/>
      <dgm:t>
        <a:bodyPr/>
        <a:lstStyle/>
        <a:p>
          <a:endParaRPr lang="en-US"/>
        </a:p>
      </dgm:t>
    </dgm:pt>
    <dgm:pt modelId="{7BD858EF-F7C9-409D-B147-5A29EAB070B1}" type="pres">
      <dgm:prSet presAssocID="{FCF0A9EF-1C25-4C81-95EB-CA823D19CBF2}" presName="vert1" presStyleCnt="0"/>
      <dgm:spPr/>
    </dgm:pt>
    <dgm:pt modelId="{4057C3DC-409E-45C1-8438-325F6FACBAE7}" type="pres">
      <dgm:prSet presAssocID="{A71BE4D9-3214-4A45-B955-EC8F98D5B4FB}" presName="thickLine" presStyleLbl="alignNode1" presStyleIdx="1" presStyleCnt="5"/>
      <dgm:spPr/>
    </dgm:pt>
    <dgm:pt modelId="{487BDE5D-D3A0-4B47-B8E3-8AE06F2F0C28}" type="pres">
      <dgm:prSet presAssocID="{A71BE4D9-3214-4A45-B955-EC8F98D5B4FB}" presName="horz1" presStyleCnt="0"/>
      <dgm:spPr/>
    </dgm:pt>
    <dgm:pt modelId="{50DDD9B1-5CA3-4E41-8C89-D3319A201F43}" type="pres">
      <dgm:prSet presAssocID="{A71BE4D9-3214-4A45-B955-EC8F98D5B4FB}" presName="tx1" presStyleLbl="revTx" presStyleIdx="1" presStyleCnt="5"/>
      <dgm:spPr/>
      <dgm:t>
        <a:bodyPr/>
        <a:lstStyle/>
        <a:p>
          <a:endParaRPr lang="en-US"/>
        </a:p>
      </dgm:t>
    </dgm:pt>
    <dgm:pt modelId="{69429F60-37D1-413A-8A7B-F222629D3C8B}" type="pres">
      <dgm:prSet presAssocID="{A71BE4D9-3214-4A45-B955-EC8F98D5B4FB}" presName="vert1" presStyleCnt="0"/>
      <dgm:spPr/>
    </dgm:pt>
    <dgm:pt modelId="{E2B2D4FC-39B4-4F21-8667-FE6461C80E5E}" type="pres">
      <dgm:prSet presAssocID="{55968155-9CB7-405F-B108-1E373D914B67}" presName="thickLine" presStyleLbl="alignNode1" presStyleIdx="2" presStyleCnt="5"/>
      <dgm:spPr/>
    </dgm:pt>
    <dgm:pt modelId="{51B6900B-725C-45A4-83CB-8E1F020655B9}" type="pres">
      <dgm:prSet presAssocID="{55968155-9CB7-405F-B108-1E373D914B67}" presName="horz1" presStyleCnt="0"/>
      <dgm:spPr/>
    </dgm:pt>
    <dgm:pt modelId="{5798B0E1-71D8-4D90-9CF8-92940C110BEB}" type="pres">
      <dgm:prSet presAssocID="{55968155-9CB7-405F-B108-1E373D914B67}" presName="tx1" presStyleLbl="revTx" presStyleIdx="2" presStyleCnt="5"/>
      <dgm:spPr/>
      <dgm:t>
        <a:bodyPr/>
        <a:lstStyle/>
        <a:p>
          <a:endParaRPr lang="en-US"/>
        </a:p>
      </dgm:t>
    </dgm:pt>
    <dgm:pt modelId="{62FC568D-FC6F-45A6-8744-A1E3B317D3D1}" type="pres">
      <dgm:prSet presAssocID="{55968155-9CB7-405F-B108-1E373D914B67}" presName="vert1" presStyleCnt="0"/>
      <dgm:spPr/>
    </dgm:pt>
    <dgm:pt modelId="{B67D12A4-5F52-4209-9BEF-A20D2BA2E2AC}" type="pres">
      <dgm:prSet presAssocID="{FF242B98-12AA-4C68-8BA8-6D77A7F783B6}" presName="thickLine" presStyleLbl="alignNode1" presStyleIdx="3" presStyleCnt="5"/>
      <dgm:spPr/>
    </dgm:pt>
    <dgm:pt modelId="{0585F711-27E9-4EA0-986F-2A869B5D1202}" type="pres">
      <dgm:prSet presAssocID="{FF242B98-12AA-4C68-8BA8-6D77A7F783B6}" presName="horz1" presStyleCnt="0"/>
      <dgm:spPr/>
    </dgm:pt>
    <dgm:pt modelId="{69980AD7-3400-465F-8B46-07A8EC408B73}" type="pres">
      <dgm:prSet presAssocID="{FF242B98-12AA-4C68-8BA8-6D77A7F783B6}" presName="tx1" presStyleLbl="revTx" presStyleIdx="3" presStyleCnt="5"/>
      <dgm:spPr/>
      <dgm:t>
        <a:bodyPr/>
        <a:lstStyle/>
        <a:p>
          <a:endParaRPr lang="en-US"/>
        </a:p>
      </dgm:t>
    </dgm:pt>
    <dgm:pt modelId="{E881152E-5106-4ACA-935A-9771340A075C}" type="pres">
      <dgm:prSet presAssocID="{FF242B98-12AA-4C68-8BA8-6D77A7F783B6}" presName="vert1" presStyleCnt="0"/>
      <dgm:spPr/>
    </dgm:pt>
    <dgm:pt modelId="{10FD1F71-FF64-48C5-A538-A93B9961B31B}" type="pres">
      <dgm:prSet presAssocID="{1EF9DC37-EF86-458C-9128-51B42E459899}" presName="thickLine" presStyleLbl="alignNode1" presStyleIdx="4" presStyleCnt="5"/>
      <dgm:spPr/>
    </dgm:pt>
    <dgm:pt modelId="{8480675A-6BCE-4D4D-AC19-950FC90E3F62}" type="pres">
      <dgm:prSet presAssocID="{1EF9DC37-EF86-458C-9128-51B42E459899}" presName="horz1" presStyleCnt="0"/>
      <dgm:spPr/>
    </dgm:pt>
    <dgm:pt modelId="{071989BD-597D-48CD-9C6D-18AD29959764}" type="pres">
      <dgm:prSet presAssocID="{1EF9DC37-EF86-458C-9128-51B42E459899}" presName="tx1" presStyleLbl="revTx" presStyleIdx="4" presStyleCnt="5"/>
      <dgm:spPr/>
      <dgm:t>
        <a:bodyPr/>
        <a:lstStyle/>
        <a:p>
          <a:endParaRPr lang="en-US"/>
        </a:p>
      </dgm:t>
    </dgm:pt>
    <dgm:pt modelId="{251F7DBA-EE50-48F9-B0A6-D0560426F9A5}" type="pres">
      <dgm:prSet presAssocID="{1EF9DC37-EF86-458C-9128-51B42E459899}" presName="vert1" presStyleCnt="0"/>
      <dgm:spPr/>
    </dgm:pt>
  </dgm:ptLst>
  <dgm:cxnLst>
    <dgm:cxn modelId="{ACCA9DF8-72ED-4A0A-B3B3-D47EE381A07F}" srcId="{2AACFF4E-42E7-4373-A2EF-1DCA8ECDE2A0}" destId="{FCF0A9EF-1C25-4C81-95EB-CA823D19CBF2}" srcOrd="0" destOrd="0" parTransId="{7107BFA5-E0D7-47EF-9253-E0FDAC6E1891}" sibTransId="{A298B35A-60AA-4226-AF0A-7E436C11E38C}"/>
    <dgm:cxn modelId="{43EFD2B7-29BE-46ED-AACF-C92CD59CD7BD}" srcId="{2AACFF4E-42E7-4373-A2EF-1DCA8ECDE2A0}" destId="{FF242B98-12AA-4C68-8BA8-6D77A7F783B6}" srcOrd="3" destOrd="0" parTransId="{FE5C73DE-0C2F-4DFF-A554-97F0E267E316}" sibTransId="{E0AC8FFE-3133-4971-81A6-A65E7272524A}"/>
    <dgm:cxn modelId="{73D5E89F-3870-424F-A36F-DB80C9125220}" type="presOf" srcId="{FCF0A9EF-1C25-4C81-95EB-CA823D19CBF2}" destId="{FEB1C1C4-6917-411B-AEAB-A02F541DD53E}" srcOrd="0" destOrd="0" presId="urn:microsoft.com/office/officeart/2008/layout/LinedList"/>
    <dgm:cxn modelId="{0FF86E34-089E-42B1-A5DB-9CB71A5A1A0F}" srcId="{2AACFF4E-42E7-4373-A2EF-1DCA8ECDE2A0}" destId="{55968155-9CB7-405F-B108-1E373D914B67}" srcOrd="2" destOrd="0" parTransId="{2F514D75-BB89-4C2F-9F36-2D355973AB84}" sibTransId="{8B55454F-2BF2-40DB-AAF6-009C252818D9}"/>
    <dgm:cxn modelId="{A11760CB-9608-4C29-82AB-085874A3512E}" type="presOf" srcId="{A71BE4D9-3214-4A45-B955-EC8F98D5B4FB}" destId="{50DDD9B1-5CA3-4E41-8C89-D3319A201F43}" srcOrd="0" destOrd="0" presId="urn:microsoft.com/office/officeart/2008/layout/LinedList"/>
    <dgm:cxn modelId="{FF5ACE08-A3AD-4EC1-929C-8A1767020C0C}" type="presOf" srcId="{55968155-9CB7-405F-B108-1E373D914B67}" destId="{5798B0E1-71D8-4D90-9CF8-92940C110BEB}" srcOrd="0" destOrd="0" presId="urn:microsoft.com/office/officeart/2008/layout/LinedList"/>
    <dgm:cxn modelId="{85D30450-8B6A-4071-82FF-EAF841DC5F55}" type="presOf" srcId="{2AACFF4E-42E7-4373-A2EF-1DCA8ECDE2A0}" destId="{FA0D8905-1B3E-4BDB-BD1B-69C49488ECBC}" srcOrd="0" destOrd="0" presId="urn:microsoft.com/office/officeart/2008/layout/LinedList"/>
    <dgm:cxn modelId="{BC5ACDF6-897F-4A9A-A1F6-BC8E37AD49D9}" srcId="{2AACFF4E-42E7-4373-A2EF-1DCA8ECDE2A0}" destId="{1EF9DC37-EF86-458C-9128-51B42E459899}" srcOrd="4" destOrd="0" parTransId="{C87B8145-F131-4F1F-A33C-F4E4DA5E8C6B}" sibTransId="{E3E4D8B4-EAAA-4B9C-AB46-63CADBEB8E1B}"/>
    <dgm:cxn modelId="{2675E196-EEB7-4D39-98F9-F1861AF56E78}" type="presOf" srcId="{FF242B98-12AA-4C68-8BA8-6D77A7F783B6}" destId="{69980AD7-3400-465F-8B46-07A8EC408B73}" srcOrd="0" destOrd="0" presId="urn:microsoft.com/office/officeart/2008/layout/LinedList"/>
    <dgm:cxn modelId="{6303B971-A0D0-451B-9DBF-4A9E40977512}" srcId="{2AACFF4E-42E7-4373-A2EF-1DCA8ECDE2A0}" destId="{A71BE4D9-3214-4A45-B955-EC8F98D5B4FB}" srcOrd="1" destOrd="0" parTransId="{F7C08CB1-51B3-43E1-ACC6-5596B3579C45}" sibTransId="{8F11E9A2-1FFD-4357-823F-82D9BB9DA912}"/>
    <dgm:cxn modelId="{D30F6CA4-2424-45B2-B4AC-E8D2B4AAF7E7}" type="presOf" srcId="{1EF9DC37-EF86-458C-9128-51B42E459899}" destId="{071989BD-597D-48CD-9C6D-18AD29959764}" srcOrd="0" destOrd="0" presId="urn:microsoft.com/office/officeart/2008/layout/LinedList"/>
    <dgm:cxn modelId="{FC99BFCF-1907-4BF2-9345-1D51655C79BC}" type="presParOf" srcId="{FA0D8905-1B3E-4BDB-BD1B-69C49488ECBC}" destId="{A6FCF7A4-0408-4113-AB34-D7BADCA03BB1}" srcOrd="0" destOrd="0" presId="urn:microsoft.com/office/officeart/2008/layout/LinedList"/>
    <dgm:cxn modelId="{AE3F98DA-920E-4471-B9C7-EF0FDC475482}" type="presParOf" srcId="{FA0D8905-1B3E-4BDB-BD1B-69C49488ECBC}" destId="{F576C97A-4158-4BEA-BC32-62E03C606EE2}" srcOrd="1" destOrd="0" presId="urn:microsoft.com/office/officeart/2008/layout/LinedList"/>
    <dgm:cxn modelId="{8AFE661C-74EB-462C-B622-48A00009BDBB}" type="presParOf" srcId="{F576C97A-4158-4BEA-BC32-62E03C606EE2}" destId="{FEB1C1C4-6917-411B-AEAB-A02F541DD53E}" srcOrd="0" destOrd="0" presId="urn:microsoft.com/office/officeart/2008/layout/LinedList"/>
    <dgm:cxn modelId="{372B5C09-E054-4351-96AD-CB6E852E62E2}" type="presParOf" srcId="{F576C97A-4158-4BEA-BC32-62E03C606EE2}" destId="{7BD858EF-F7C9-409D-B147-5A29EAB070B1}" srcOrd="1" destOrd="0" presId="urn:microsoft.com/office/officeart/2008/layout/LinedList"/>
    <dgm:cxn modelId="{00F9E717-B93C-4877-AEDD-9E470D7DC664}" type="presParOf" srcId="{FA0D8905-1B3E-4BDB-BD1B-69C49488ECBC}" destId="{4057C3DC-409E-45C1-8438-325F6FACBAE7}" srcOrd="2" destOrd="0" presId="urn:microsoft.com/office/officeart/2008/layout/LinedList"/>
    <dgm:cxn modelId="{9A8A2C59-8ECD-4B8B-9B46-5D60A4083EC6}" type="presParOf" srcId="{FA0D8905-1B3E-4BDB-BD1B-69C49488ECBC}" destId="{487BDE5D-D3A0-4B47-B8E3-8AE06F2F0C28}" srcOrd="3" destOrd="0" presId="urn:microsoft.com/office/officeart/2008/layout/LinedList"/>
    <dgm:cxn modelId="{D0540AB0-91A4-4C03-ABBA-1BB6971348C7}" type="presParOf" srcId="{487BDE5D-D3A0-4B47-B8E3-8AE06F2F0C28}" destId="{50DDD9B1-5CA3-4E41-8C89-D3319A201F43}" srcOrd="0" destOrd="0" presId="urn:microsoft.com/office/officeart/2008/layout/LinedList"/>
    <dgm:cxn modelId="{D1F953D2-3A26-4E27-AF78-08D4C0C50EF4}" type="presParOf" srcId="{487BDE5D-D3A0-4B47-B8E3-8AE06F2F0C28}" destId="{69429F60-37D1-413A-8A7B-F222629D3C8B}" srcOrd="1" destOrd="0" presId="urn:microsoft.com/office/officeart/2008/layout/LinedList"/>
    <dgm:cxn modelId="{108C6979-B6EC-4FAB-A2FF-3B2AC34E7F4A}" type="presParOf" srcId="{FA0D8905-1B3E-4BDB-BD1B-69C49488ECBC}" destId="{E2B2D4FC-39B4-4F21-8667-FE6461C80E5E}" srcOrd="4" destOrd="0" presId="urn:microsoft.com/office/officeart/2008/layout/LinedList"/>
    <dgm:cxn modelId="{0C356648-CF81-4059-968B-91FFEAD371A1}" type="presParOf" srcId="{FA0D8905-1B3E-4BDB-BD1B-69C49488ECBC}" destId="{51B6900B-725C-45A4-83CB-8E1F020655B9}" srcOrd="5" destOrd="0" presId="urn:microsoft.com/office/officeart/2008/layout/LinedList"/>
    <dgm:cxn modelId="{0D730A8B-A6EB-4374-A300-5DB34DF2D4D7}" type="presParOf" srcId="{51B6900B-725C-45A4-83CB-8E1F020655B9}" destId="{5798B0E1-71D8-4D90-9CF8-92940C110BEB}" srcOrd="0" destOrd="0" presId="urn:microsoft.com/office/officeart/2008/layout/LinedList"/>
    <dgm:cxn modelId="{EE9163DE-25C9-44E8-AB2B-3E3AA47C6D53}" type="presParOf" srcId="{51B6900B-725C-45A4-83CB-8E1F020655B9}" destId="{62FC568D-FC6F-45A6-8744-A1E3B317D3D1}" srcOrd="1" destOrd="0" presId="urn:microsoft.com/office/officeart/2008/layout/LinedList"/>
    <dgm:cxn modelId="{2D937FCB-52FA-4754-8556-675FAF1A5255}" type="presParOf" srcId="{FA0D8905-1B3E-4BDB-BD1B-69C49488ECBC}" destId="{B67D12A4-5F52-4209-9BEF-A20D2BA2E2AC}" srcOrd="6" destOrd="0" presId="urn:microsoft.com/office/officeart/2008/layout/LinedList"/>
    <dgm:cxn modelId="{4FA9240C-DAC2-406C-844C-88F5F209AB51}" type="presParOf" srcId="{FA0D8905-1B3E-4BDB-BD1B-69C49488ECBC}" destId="{0585F711-27E9-4EA0-986F-2A869B5D1202}" srcOrd="7" destOrd="0" presId="urn:microsoft.com/office/officeart/2008/layout/LinedList"/>
    <dgm:cxn modelId="{183298E6-9AE0-4445-89E0-332D8A17F9E2}" type="presParOf" srcId="{0585F711-27E9-4EA0-986F-2A869B5D1202}" destId="{69980AD7-3400-465F-8B46-07A8EC408B73}" srcOrd="0" destOrd="0" presId="urn:microsoft.com/office/officeart/2008/layout/LinedList"/>
    <dgm:cxn modelId="{7AAB2069-20AF-479D-B379-7A7E8C18648F}" type="presParOf" srcId="{0585F711-27E9-4EA0-986F-2A869B5D1202}" destId="{E881152E-5106-4ACA-935A-9771340A075C}" srcOrd="1" destOrd="0" presId="urn:microsoft.com/office/officeart/2008/layout/LinedList"/>
    <dgm:cxn modelId="{3FBD0DD4-4E15-420C-8BD3-8EBCC6EE651C}" type="presParOf" srcId="{FA0D8905-1B3E-4BDB-BD1B-69C49488ECBC}" destId="{10FD1F71-FF64-48C5-A538-A93B9961B31B}" srcOrd="8" destOrd="0" presId="urn:microsoft.com/office/officeart/2008/layout/LinedList"/>
    <dgm:cxn modelId="{A2B82D3F-D794-45BD-8AFE-307284BBFEE1}" type="presParOf" srcId="{FA0D8905-1B3E-4BDB-BD1B-69C49488ECBC}" destId="{8480675A-6BCE-4D4D-AC19-950FC90E3F62}" srcOrd="9" destOrd="0" presId="urn:microsoft.com/office/officeart/2008/layout/LinedList"/>
    <dgm:cxn modelId="{7EFD1C06-51B2-445C-975F-3E224C55CB2F}" type="presParOf" srcId="{8480675A-6BCE-4D4D-AC19-950FC90E3F62}" destId="{071989BD-597D-48CD-9C6D-18AD29959764}" srcOrd="0" destOrd="0" presId="urn:microsoft.com/office/officeart/2008/layout/LinedList"/>
    <dgm:cxn modelId="{7E8F0E81-886A-4CF7-AEC8-7910330D6DAC}" type="presParOf" srcId="{8480675A-6BCE-4D4D-AC19-950FC90E3F62}" destId="{251F7DBA-EE50-48F9-B0A6-D0560426F9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D41019-43A9-4CD2-ABD4-FAB2E9BBAB11}"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DC1C0F4E-49D3-49B7-B13D-45A014798C2B}">
      <dgm:prSet/>
      <dgm:spPr/>
      <dgm:t>
        <a:bodyPr/>
        <a:lstStyle/>
        <a:p>
          <a:r>
            <a:rPr lang="en-US" dirty="0"/>
            <a:t>Protected activity (under Title IX) consists of efforts to oppose sexual discrimination, including harassment.  This includes (as examples, not as an exclusive list):</a:t>
          </a:r>
        </a:p>
      </dgm:t>
    </dgm:pt>
    <dgm:pt modelId="{7123CE39-E47F-4A96-BA29-62BDF81E5557}" type="parTrans" cxnId="{C36C8CC4-478A-4DC1-B153-ED11C404EAB8}">
      <dgm:prSet/>
      <dgm:spPr/>
      <dgm:t>
        <a:bodyPr/>
        <a:lstStyle/>
        <a:p>
          <a:endParaRPr lang="en-US"/>
        </a:p>
      </dgm:t>
    </dgm:pt>
    <dgm:pt modelId="{E7CA1051-B67D-4A12-8BE7-298BFC20B175}" type="sibTrans" cxnId="{C36C8CC4-478A-4DC1-B153-ED11C404EAB8}">
      <dgm:prSet>
        <dgm:style>
          <a:lnRef idx="3">
            <a:schemeClr val="accent1"/>
          </a:lnRef>
          <a:fillRef idx="0">
            <a:schemeClr val="accent1"/>
          </a:fillRef>
          <a:effectRef idx="2">
            <a:schemeClr val="accent1"/>
          </a:effectRef>
          <a:fontRef idx="minor">
            <a:schemeClr val="tx1"/>
          </a:fontRef>
        </dgm:style>
      </dgm:prSet>
      <dgm:spPr/>
      <dgm:t>
        <a:bodyPr/>
        <a:lstStyle/>
        <a:p>
          <a:endParaRPr lang="en-US" dirty="0">
            <a:ln w="38100">
              <a:solidFill>
                <a:schemeClr val="tx1"/>
              </a:solidFill>
            </a:ln>
          </a:endParaRPr>
        </a:p>
      </dgm:t>
    </dgm:pt>
    <dgm:pt modelId="{D040FA19-3C2B-4CE6-AE97-124C52447BE5}">
      <dgm:prSet custT="1"/>
      <dgm:spPr/>
      <dgm:t>
        <a:bodyPr/>
        <a:lstStyle/>
        <a:p>
          <a:r>
            <a:rPr lang="en-US" sz="2400" dirty="0"/>
            <a:t>Filing a complaint;</a:t>
          </a:r>
        </a:p>
      </dgm:t>
    </dgm:pt>
    <dgm:pt modelId="{DBD337AD-7153-48A0-981C-CD306BA05B83}" type="parTrans" cxnId="{825B2178-6559-457A-8F0E-F3F9B237C447}">
      <dgm:prSet/>
      <dgm:spPr/>
      <dgm:t>
        <a:bodyPr/>
        <a:lstStyle/>
        <a:p>
          <a:endParaRPr lang="en-US"/>
        </a:p>
      </dgm:t>
    </dgm:pt>
    <dgm:pt modelId="{984FA634-71F9-4031-AC06-4EE5786E7550}" type="sibTrans" cxnId="{825B2178-6559-457A-8F0E-F3F9B237C447}">
      <dgm:prSet>
        <dgm:style>
          <a:lnRef idx="3">
            <a:schemeClr val="accent1"/>
          </a:lnRef>
          <a:fillRef idx="0">
            <a:schemeClr val="accent1"/>
          </a:fillRef>
          <a:effectRef idx="2">
            <a:schemeClr val="accent1"/>
          </a:effectRef>
          <a:fontRef idx="minor">
            <a:schemeClr val="tx1"/>
          </a:fontRef>
        </dgm:style>
      </dgm:prSet>
      <dgm:spPr/>
      <dgm:t>
        <a:bodyPr/>
        <a:lstStyle/>
        <a:p>
          <a:endParaRPr lang="en-US" dirty="0">
            <a:ln w="38100">
              <a:solidFill>
                <a:schemeClr val="tx1"/>
              </a:solidFill>
            </a:ln>
          </a:endParaRPr>
        </a:p>
      </dgm:t>
    </dgm:pt>
    <dgm:pt modelId="{64301683-82EE-4BBD-8F8F-190A4564A417}">
      <dgm:prSet custT="1"/>
      <dgm:spPr/>
      <dgm:t>
        <a:bodyPr/>
        <a:lstStyle/>
        <a:p>
          <a:r>
            <a:rPr lang="en-US" sz="2000" dirty="0"/>
            <a:t>Helping someone file a complaint or counseling them to file a complaint;</a:t>
          </a:r>
        </a:p>
      </dgm:t>
    </dgm:pt>
    <dgm:pt modelId="{9046A85C-F791-433A-9148-9F2AC04AF37B}" type="parTrans" cxnId="{7CA363C6-70E5-4806-8EFD-DD042A708FF9}">
      <dgm:prSet/>
      <dgm:spPr/>
      <dgm:t>
        <a:bodyPr/>
        <a:lstStyle/>
        <a:p>
          <a:endParaRPr lang="en-US"/>
        </a:p>
      </dgm:t>
    </dgm:pt>
    <dgm:pt modelId="{7C777ECE-5832-4CF7-906E-CE6E392987FF}" type="sibTrans" cxnId="{7CA363C6-70E5-4806-8EFD-DD042A708FF9}">
      <dgm:prSet>
        <dgm:style>
          <a:lnRef idx="3">
            <a:schemeClr val="accent1"/>
          </a:lnRef>
          <a:fillRef idx="0">
            <a:schemeClr val="accent1"/>
          </a:fillRef>
          <a:effectRef idx="2">
            <a:schemeClr val="accent1"/>
          </a:effectRef>
          <a:fontRef idx="minor">
            <a:schemeClr val="tx1"/>
          </a:fontRef>
        </dgm:style>
      </dgm:prSet>
      <dgm:spPr/>
      <dgm:t>
        <a:bodyPr/>
        <a:lstStyle/>
        <a:p>
          <a:endParaRPr lang="en-US" dirty="0">
            <a:ln w="38100">
              <a:solidFill>
                <a:schemeClr val="tx1"/>
              </a:solidFill>
            </a:ln>
          </a:endParaRPr>
        </a:p>
      </dgm:t>
    </dgm:pt>
    <dgm:pt modelId="{2F8D6269-5388-4FD0-8B3D-2E82A670FC57}">
      <dgm:prSet custT="1"/>
      <dgm:spPr/>
      <dgm:t>
        <a:bodyPr/>
        <a:lstStyle/>
        <a:p>
          <a:r>
            <a:rPr lang="en-US" sz="2000" dirty="0"/>
            <a:t>Orally reporting to anyone in authority what could be put in a complaint.</a:t>
          </a:r>
        </a:p>
      </dgm:t>
    </dgm:pt>
    <dgm:pt modelId="{D190F75A-D510-423F-93D1-FBED30ADF08D}" type="parTrans" cxnId="{9B0ADC94-6B8A-47D1-BCDD-9362EBC2C132}">
      <dgm:prSet/>
      <dgm:spPr/>
      <dgm:t>
        <a:bodyPr/>
        <a:lstStyle/>
        <a:p>
          <a:endParaRPr lang="en-US"/>
        </a:p>
      </dgm:t>
    </dgm:pt>
    <dgm:pt modelId="{62A90A5E-B711-4AF3-9713-2F4329F9CD8D}" type="sibTrans" cxnId="{9B0ADC94-6B8A-47D1-BCDD-9362EBC2C132}">
      <dgm:prSet/>
      <dgm:spPr/>
      <dgm:t>
        <a:bodyPr/>
        <a:lstStyle/>
        <a:p>
          <a:endParaRPr lang="en-US"/>
        </a:p>
      </dgm:t>
    </dgm:pt>
    <dgm:pt modelId="{95069989-F012-4288-A775-F49BA41C9FE7}" type="pres">
      <dgm:prSet presAssocID="{5CD41019-43A9-4CD2-ABD4-FAB2E9BBAB11}" presName="Name0" presStyleCnt="0">
        <dgm:presLayoutVars>
          <dgm:dir/>
          <dgm:resizeHandles val="exact"/>
        </dgm:presLayoutVars>
      </dgm:prSet>
      <dgm:spPr/>
      <dgm:t>
        <a:bodyPr/>
        <a:lstStyle/>
        <a:p>
          <a:endParaRPr lang="en-US"/>
        </a:p>
      </dgm:t>
    </dgm:pt>
    <dgm:pt modelId="{BD3E9CEA-3F0A-4E65-BB7D-88214AB9B422}" type="pres">
      <dgm:prSet presAssocID="{DC1C0F4E-49D3-49B7-B13D-45A014798C2B}" presName="node" presStyleLbl="node1" presStyleIdx="0" presStyleCnt="4">
        <dgm:presLayoutVars>
          <dgm:bulletEnabled val="1"/>
        </dgm:presLayoutVars>
      </dgm:prSet>
      <dgm:spPr/>
      <dgm:t>
        <a:bodyPr/>
        <a:lstStyle/>
        <a:p>
          <a:endParaRPr lang="en-US"/>
        </a:p>
      </dgm:t>
    </dgm:pt>
    <dgm:pt modelId="{C2FC1853-7332-44A0-8CC9-51538C98A011}" type="pres">
      <dgm:prSet presAssocID="{E7CA1051-B67D-4A12-8BE7-298BFC20B175}" presName="sibTrans" presStyleLbl="sibTrans1D1" presStyleIdx="0" presStyleCnt="3"/>
      <dgm:spPr/>
      <dgm:t>
        <a:bodyPr/>
        <a:lstStyle/>
        <a:p>
          <a:endParaRPr lang="en-US"/>
        </a:p>
      </dgm:t>
    </dgm:pt>
    <dgm:pt modelId="{33E38038-C8FF-44FF-861B-226EF8D4EFF1}" type="pres">
      <dgm:prSet presAssocID="{E7CA1051-B67D-4A12-8BE7-298BFC20B175}" presName="connectorText" presStyleLbl="sibTrans1D1" presStyleIdx="0" presStyleCnt="3"/>
      <dgm:spPr/>
      <dgm:t>
        <a:bodyPr/>
        <a:lstStyle/>
        <a:p>
          <a:endParaRPr lang="en-US"/>
        </a:p>
      </dgm:t>
    </dgm:pt>
    <dgm:pt modelId="{92048C3B-5456-4572-B90E-3C4B62A1ED45}" type="pres">
      <dgm:prSet presAssocID="{D040FA19-3C2B-4CE6-AE97-124C52447BE5}" presName="node" presStyleLbl="node1" presStyleIdx="1" presStyleCnt="4">
        <dgm:presLayoutVars>
          <dgm:bulletEnabled val="1"/>
        </dgm:presLayoutVars>
      </dgm:prSet>
      <dgm:spPr/>
      <dgm:t>
        <a:bodyPr/>
        <a:lstStyle/>
        <a:p>
          <a:endParaRPr lang="en-US"/>
        </a:p>
      </dgm:t>
    </dgm:pt>
    <dgm:pt modelId="{888F2A0A-8603-40ED-B85C-81A336062568}" type="pres">
      <dgm:prSet presAssocID="{984FA634-71F9-4031-AC06-4EE5786E7550}" presName="sibTrans" presStyleLbl="sibTrans1D1" presStyleIdx="1" presStyleCnt="3"/>
      <dgm:spPr/>
      <dgm:t>
        <a:bodyPr/>
        <a:lstStyle/>
        <a:p>
          <a:endParaRPr lang="en-US"/>
        </a:p>
      </dgm:t>
    </dgm:pt>
    <dgm:pt modelId="{A1D667BE-CE70-4B50-8FF4-BE53701B1357}" type="pres">
      <dgm:prSet presAssocID="{984FA634-71F9-4031-AC06-4EE5786E7550}" presName="connectorText" presStyleLbl="sibTrans1D1" presStyleIdx="1" presStyleCnt="3"/>
      <dgm:spPr/>
      <dgm:t>
        <a:bodyPr/>
        <a:lstStyle/>
        <a:p>
          <a:endParaRPr lang="en-US"/>
        </a:p>
      </dgm:t>
    </dgm:pt>
    <dgm:pt modelId="{8355429B-18B1-4780-BF28-8D37A340B5DF}" type="pres">
      <dgm:prSet presAssocID="{64301683-82EE-4BBD-8F8F-190A4564A417}" presName="node" presStyleLbl="node1" presStyleIdx="2" presStyleCnt="4">
        <dgm:presLayoutVars>
          <dgm:bulletEnabled val="1"/>
        </dgm:presLayoutVars>
      </dgm:prSet>
      <dgm:spPr/>
      <dgm:t>
        <a:bodyPr/>
        <a:lstStyle/>
        <a:p>
          <a:endParaRPr lang="en-US"/>
        </a:p>
      </dgm:t>
    </dgm:pt>
    <dgm:pt modelId="{F3547E57-B405-4EA4-BDCC-1A513C02388D}" type="pres">
      <dgm:prSet presAssocID="{7C777ECE-5832-4CF7-906E-CE6E392987FF}" presName="sibTrans" presStyleLbl="sibTrans1D1" presStyleIdx="2" presStyleCnt="3"/>
      <dgm:spPr/>
      <dgm:t>
        <a:bodyPr/>
        <a:lstStyle/>
        <a:p>
          <a:endParaRPr lang="en-US"/>
        </a:p>
      </dgm:t>
    </dgm:pt>
    <dgm:pt modelId="{C88C2CED-C016-4405-B7C9-2686AE9CD2E1}" type="pres">
      <dgm:prSet presAssocID="{7C777ECE-5832-4CF7-906E-CE6E392987FF}" presName="connectorText" presStyleLbl="sibTrans1D1" presStyleIdx="2" presStyleCnt="3"/>
      <dgm:spPr/>
      <dgm:t>
        <a:bodyPr/>
        <a:lstStyle/>
        <a:p>
          <a:endParaRPr lang="en-US"/>
        </a:p>
      </dgm:t>
    </dgm:pt>
    <dgm:pt modelId="{C15D2EDD-2499-40AD-B690-DD5596EA7ED9}" type="pres">
      <dgm:prSet presAssocID="{2F8D6269-5388-4FD0-8B3D-2E82A670FC57}" presName="node" presStyleLbl="node1" presStyleIdx="3" presStyleCnt="4">
        <dgm:presLayoutVars>
          <dgm:bulletEnabled val="1"/>
        </dgm:presLayoutVars>
      </dgm:prSet>
      <dgm:spPr/>
      <dgm:t>
        <a:bodyPr/>
        <a:lstStyle/>
        <a:p>
          <a:endParaRPr lang="en-US"/>
        </a:p>
      </dgm:t>
    </dgm:pt>
  </dgm:ptLst>
  <dgm:cxnLst>
    <dgm:cxn modelId="{2358A125-C513-42E2-B5CD-130F86D7DF04}" type="presOf" srcId="{DC1C0F4E-49D3-49B7-B13D-45A014798C2B}" destId="{BD3E9CEA-3F0A-4E65-BB7D-88214AB9B422}" srcOrd="0" destOrd="0" presId="urn:microsoft.com/office/officeart/2016/7/layout/RepeatingBendingProcessNew"/>
    <dgm:cxn modelId="{7CA363C6-70E5-4806-8EFD-DD042A708FF9}" srcId="{5CD41019-43A9-4CD2-ABD4-FAB2E9BBAB11}" destId="{64301683-82EE-4BBD-8F8F-190A4564A417}" srcOrd="2" destOrd="0" parTransId="{9046A85C-F791-433A-9148-9F2AC04AF37B}" sibTransId="{7C777ECE-5832-4CF7-906E-CE6E392987FF}"/>
    <dgm:cxn modelId="{84865E48-5370-409E-A71E-D76331355084}" type="presOf" srcId="{7C777ECE-5832-4CF7-906E-CE6E392987FF}" destId="{C88C2CED-C016-4405-B7C9-2686AE9CD2E1}" srcOrd="1" destOrd="0" presId="urn:microsoft.com/office/officeart/2016/7/layout/RepeatingBendingProcessNew"/>
    <dgm:cxn modelId="{8C4E6A2A-538B-4823-BC3F-79E273ED4B2C}" type="presOf" srcId="{5CD41019-43A9-4CD2-ABD4-FAB2E9BBAB11}" destId="{95069989-F012-4288-A775-F49BA41C9FE7}" srcOrd="0" destOrd="0" presId="urn:microsoft.com/office/officeart/2016/7/layout/RepeatingBendingProcessNew"/>
    <dgm:cxn modelId="{871672F3-1023-4FB6-9BF3-827C25F1E520}" type="presOf" srcId="{2F8D6269-5388-4FD0-8B3D-2E82A670FC57}" destId="{C15D2EDD-2499-40AD-B690-DD5596EA7ED9}" srcOrd="0" destOrd="0" presId="urn:microsoft.com/office/officeart/2016/7/layout/RepeatingBendingProcessNew"/>
    <dgm:cxn modelId="{9B0ADC94-6B8A-47D1-BCDD-9362EBC2C132}" srcId="{5CD41019-43A9-4CD2-ABD4-FAB2E9BBAB11}" destId="{2F8D6269-5388-4FD0-8B3D-2E82A670FC57}" srcOrd="3" destOrd="0" parTransId="{D190F75A-D510-423F-93D1-FBED30ADF08D}" sibTransId="{62A90A5E-B711-4AF3-9713-2F4329F9CD8D}"/>
    <dgm:cxn modelId="{B5CA4CFD-A235-4D2C-890E-6E56C06690EF}" type="presOf" srcId="{64301683-82EE-4BBD-8F8F-190A4564A417}" destId="{8355429B-18B1-4780-BF28-8D37A340B5DF}" srcOrd="0" destOrd="0" presId="urn:microsoft.com/office/officeart/2016/7/layout/RepeatingBendingProcessNew"/>
    <dgm:cxn modelId="{7B3B519D-0953-4999-8DC8-3B19CBF58673}" type="presOf" srcId="{984FA634-71F9-4031-AC06-4EE5786E7550}" destId="{A1D667BE-CE70-4B50-8FF4-BE53701B1357}" srcOrd="1" destOrd="0" presId="urn:microsoft.com/office/officeart/2016/7/layout/RepeatingBendingProcessNew"/>
    <dgm:cxn modelId="{C64958C8-A760-4B9E-8B88-775CEEFE5E85}" type="presOf" srcId="{7C777ECE-5832-4CF7-906E-CE6E392987FF}" destId="{F3547E57-B405-4EA4-BDCC-1A513C02388D}" srcOrd="0" destOrd="0" presId="urn:microsoft.com/office/officeart/2016/7/layout/RepeatingBendingProcessNew"/>
    <dgm:cxn modelId="{CA882990-173E-490D-945D-B6A5A7282522}" type="presOf" srcId="{D040FA19-3C2B-4CE6-AE97-124C52447BE5}" destId="{92048C3B-5456-4572-B90E-3C4B62A1ED45}" srcOrd="0" destOrd="0" presId="urn:microsoft.com/office/officeart/2016/7/layout/RepeatingBendingProcessNew"/>
    <dgm:cxn modelId="{825B2178-6559-457A-8F0E-F3F9B237C447}" srcId="{5CD41019-43A9-4CD2-ABD4-FAB2E9BBAB11}" destId="{D040FA19-3C2B-4CE6-AE97-124C52447BE5}" srcOrd="1" destOrd="0" parTransId="{DBD337AD-7153-48A0-981C-CD306BA05B83}" sibTransId="{984FA634-71F9-4031-AC06-4EE5786E7550}"/>
    <dgm:cxn modelId="{6560CE04-7E2A-4469-BBF8-8E0C058B6D2F}" type="presOf" srcId="{984FA634-71F9-4031-AC06-4EE5786E7550}" destId="{888F2A0A-8603-40ED-B85C-81A336062568}" srcOrd="0" destOrd="0" presId="urn:microsoft.com/office/officeart/2016/7/layout/RepeatingBendingProcessNew"/>
    <dgm:cxn modelId="{7F08E969-B446-4865-9BD0-7FD8EC9282F1}" type="presOf" srcId="{E7CA1051-B67D-4A12-8BE7-298BFC20B175}" destId="{C2FC1853-7332-44A0-8CC9-51538C98A011}" srcOrd="0" destOrd="0" presId="urn:microsoft.com/office/officeart/2016/7/layout/RepeatingBendingProcessNew"/>
    <dgm:cxn modelId="{C36C8CC4-478A-4DC1-B153-ED11C404EAB8}" srcId="{5CD41019-43A9-4CD2-ABD4-FAB2E9BBAB11}" destId="{DC1C0F4E-49D3-49B7-B13D-45A014798C2B}" srcOrd="0" destOrd="0" parTransId="{7123CE39-E47F-4A96-BA29-62BDF81E5557}" sibTransId="{E7CA1051-B67D-4A12-8BE7-298BFC20B175}"/>
    <dgm:cxn modelId="{F9749188-2E0F-4466-9C7F-23367E8BB52A}" type="presOf" srcId="{E7CA1051-B67D-4A12-8BE7-298BFC20B175}" destId="{33E38038-C8FF-44FF-861B-226EF8D4EFF1}" srcOrd="1" destOrd="0" presId="urn:microsoft.com/office/officeart/2016/7/layout/RepeatingBendingProcessNew"/>
    <dgm:cxn modelId="{957CEA0A-042A-440C-A64E-F6F922DA2C7A}" type="presParOf" srcId="{95069989-F012-4288-A775-F49BA41C9FE7}" destId="{BD3E9CEA-3F0A-4E65-BB7D-88214AB9B422}" srcOrd="0" destOrd="0" presId="urn:microsoft.com/office/officeart/2016/7/layout/RepeatingBendingProcessNew"/>
    <dgm:cxn modelId="{1795B27B-A890-4C86-9429-891A86F81810}" type="presParOf" srcId="{95069989-F012-4288-A775-F49BA41C9FE7}" destId="{C2FC1853-7332-44A0-8CC9-51538C98A011}" srcOrd="1" destOrd="0" presId="urn:microsoft.com/office/officeart/2016/7/layout/RepeatingBendingProcessNew"/>
    <dgm:cxn modelId="{60B37E25-4F54-47D1-BE4B-BC7FF665257A}" type="presParOf" srcId="{C2FC1853-7332-44A0-8CC9-51538C98A011}" destId="{33E38038-C8FF-44FF-861B-226EF8D4EFF1}" srcOrd="0" destOrd="0" presId="urn:microsoft.com/office/officeart/2016/7/layout/RepeatingBendingProcessNew"/>
    <dgm:cxn modelId="{21A669D4-601E-49C6-8A2B-F7FA126F75C3}" type="presParOf" srcId="{95069989-F012-4288-A775-F49BA41C9FE7}" destId="{92048C3B-5456-4572-B90E-3C4B62A1ED45}" srcOrd="2" destOrd="0" presId="urn:microsoft.com/office/officeart/2016/7/layout/RepeatingBendingProcessNew"/>
    <dgm:cxn modelId="{454CC080-8C35-42A5-9F7B-68E896A3C05F}" type="presParOf" srcId="{95069989-F012-4288-A775-F49BA41C9FE7}" destId="{888F2A0A-8603-40ED-B85C-81A336062568}" srcOrd="3" destOrd="0" presId="urn:microsoft.com/office/officeart/2016/7/layout/RepeatingBendingProcessNew"/>
    <dgm:cxn modelId="{E3F5EF16-F829-4F2C-836C-B8D365280258}" type="presParOf" srcId="{888F2A0A-8603-40ED-B85C-81A336062568}" destId="{A1D667BE-CE70-4B50-8FF4-BE53701B1357}" srcOrd="0" destOrd="0" presId="urn:microsoft.com/office/officeart/2016/7/layout/RepeatingBendingProcessNew"/>
    <dgm:cxn modelId="{AD4C3A9F-B5E1-4075-9000-C288B3A4EE21}" type="presParOf" srcId="{95069989-F012-4288-A775-F49BA41C9FE7}" destId="{8355429B-18B1-4780-BF28-8D37A340B5DF}" srcOrd="4" destOrd="0" presId="urn:microsoft.com/office/officeart/2016/7/layout/RepeatingBendingProcessNew"/>
    <dgm:cxn modelId="{1725BF8E-8AC2-43AD-9AF9-7D4788D5C799}" type="presParOf" srcId="{95069989-F012-4288-A775-F49BA41C9FE7}" destId="{F3547E57-B405-4EA4-BDCC-1A513C02388D}" srcOrd="5" destOrd="0" presId="urn:microsoft.com/office/officeart/2016/7/layout/RepeatingBendingProcessNew"/>
    <dgm:cxn modelId="{DCF8D1C2-50FE-47FD-B470-BC44B0BCCB72}" type="presParOf" srcId="{F3547E57-B405-4EA4-BDCC-1A513C02388D}" destId="{C88C2CED-C016-4405-B7C9-2686AE9CD2E1}" srcOrd="0" destOrd="0" presId="urn:microsoft.com/office/officeart/2016/7/layout/RepeatingBendingProcessNew"/>
    <dgm:cxn modelId="{DB9818D1-0AE2-4879-889B-F325B18377C4}" type="presParOf" srcId="{95069989-F012-4288-A775-F49BA41C9FE7}" destId="{C15D2EDD-2499-40AD-B690-DD5596EA7ED9}"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12867A-5766-49E1-AFE0-EA96C8B399C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B960281-7E1F-4E35-9EC5-BC86C9008AB4}">
      <dgm:prSet/>
      <dgm:spPr/>
      <dgm:t>
        <a:bodyPr/>
        <a:lstStyle/>
        <a:p>
          <a:r>
            <a:rPr lang="en-US" dirty="0"/>
            <a:t>The legal definition is anything that might stop a reasonable person from filing a complaint;</a:t>
          </a:r>
        </a:p>
      </dgm:t>
    </dgm:pt>
    <dgm:pt modelId="{EE6D34CA-70F0-46B8-89DC-B335114DB0D3}" type="parTrans" cxnId="{7C2012A3-D66A-4413-9AEB-203A3CDEB419}">
      <dgm:prSet/>
      <dgm:spPr/>
      <dgm:t>
        <a:bodyPr/>
        <a:lstStyle/>
        <a:p>
          <a:endParaRPr lang="en-US"/>
        </a:p>
      </dgm:t>
    </dgm:pt>
    <dgm:pt modelId="{4F3DCB77-C850-49CB-A5FC-9DEBE53139EA}" type="sibTrans" cxnId="{7C2012A3-D66A-4413-9AEB-203A3CDEB419}">
      <dgm:prSet/>
      <dgm:spPr/>
      <dgm:t>
        <a:bodyPr/>
        <a:lstStyle/>
        <a:p>
          <a:endParaRPr lang="en-US"/>
        </a:p>
      </dgm:t>
    </dgm:pt>
    <dgm:pt modelId="{EC7EC395-A7AD-4A82-B2A0-8D02C259D3B5}">
      <dgm:prSet/>
      <dgm:spPr/>
      <dgm:t>
        <a:bodyPr/>
        <a:lstStyle/>
        <a:p>
          <a:r>
            <a:rPr lang="en-US" dirty="0"/>
            <a:t>Usually this involves loss of some clear, tangible benefit;</a:t>
          </a:r>
        </a:p>
      </dgm:t>
    </dgm:pt>
    <dgm:pt modelId="{DB5EC2B5-76F2-4724-A1CD-69C3A90BA700}" type="parTrans" cxnId="{E0B677A8-1D73-44DD-BA68-5A88F0379506}">
      <dgm:prSet/>
      <dgm:spPr/>
      <dgm:t>
        <a:bodyPr/>
        <a:lstStyle/>
        <a:p>
          <a:endParaRPr lang="en-US"/>
        </a:p>
      </dgm:t>
    </dgm:pt>
    <dgm:pt modelId="{731049C7-85C9-4839-B265-73B25072D8AA}" type="sibTrans" cxnId="{E0B677A8-1D73-44DD-BA68-5A88F0379506}">
      <dgm:prSet/>
      <dgm:spPr/>
      <dgm:t>
        <a:bodyPr/>
        <a:lstStyle/>
        <a:p>
          <a:endParaRPr lang="en-US"/>
        </a:p>
      </dgm:t>
    </dgm:pt>
    <dgm:pt modelId="{800EE330-C1DF-45EF-B8AF-9551DE6F74C3}">
      <dgm:prSet/>
      <dgm:spPr/>
      <dgm:t>
        <a:bodyPr/>
        <a:lstStyle/>
        <a:p>
          <a:r>
            <a:rPr lang="en-US" dirty="0">
              <a:solidFill>
                <a:srgbClr val="FFFF00"/>
              </a:solidFill>
            </a:rPr>
            <a:t>“Petty slights” are typically insufficient, </a:t>
          </a:r>
          <a:r>
            <a:rPr lang="en-US" dirty="0"/>
            <a:t>but again keep in mind that what will dissuade an employee from filing a complaint may be more substantial while what will discourage a third-grader may be much, much less.</a:t>
          </a:r>
        </a:p>
      </dgm:t>
    </dgm:pt>
    <dgm:pt modelId="{5B342D9C-0C63-4A3F-B6F0-8BF530ABC03B}" type="parTrans" cxnId="{6FAD0E9C-4837-47C3-B063-0551B77AB5DF}">
      <dgm:prSet/>
      <dgm:spPr/>
      <dgm:t>
        <a:bodyPr/>
        <a:lstStyle/>
        <a:p>
          <a:endParaRPr lang="en-US"/>
        </a:p>
      </dgm:t>
    </dgm:pt>
    <dgm:pt modelId="{E3AD1153-1747-46DB-B37B-BE9E117CE1A9}" type="sibTrans" cxnId="{6FAD0E9C-4837-47C3-B063-0551B77AB5DF}">
      <dgm:prSet/>
      <dgm:spPr/>
      <dgm:t>
        <a:bodyPr/>
        <a:lstStyle/>
        <a:p>
          <a:endParaRPr lang="en-US"/>
        </a:p>
      </dgm:t>
    </dgm:pt>
    <dgm:pt modelId="{4D003E12-C389-476D-B629-5268DBEBEA00}" type="pres">
      <dgm:prSet presAssocID="{3012867A-5766-49E1-AFE0-EA96C8B399C6}" presName="linear" presStyleCnt="0">
        <dgm:presLayoutVars>
          <dgm:animLvl val="lvl"/>
          <dgm:resizeHandles val="exact"/>
        </dgm:presLayoutVars>
      </dgm:prSet>
      <dgm:spPr/>
      <dgm:t>
        <a:bodyPr/>
        <a:lstStyle/>
        <a:p>
          <a:endParaRPr lang="en-US"/>
        </a:p>
      </dgm:t>
    </dgm:pt>
    <dgm:pt modelId="{10338289-75B2-41CE-A603-3C65FB233F15}" type="pres">
      <dgm:prSet presAssocID="{0B960281-7E1F-4E35-9EC5-BC86C9008AB4}" presName="parentText" presStyleLbl="node1" presStyleIdx="0" presStyleCnt="3">
        <dgm:presLayoutVars>
          <dgm:chMax val="0"/>
          <dgm:bulletEnabled val="1"/>
        </dgm:presLayoutVars>
      </dgm:prSet>
      <dgm:spPr/>
      <dgm:t>
        <a:bodyPr/>
        <a:lstStyle/>
        <a:p>
          <a:endParaRPr lang="en-US"/>
        </a:p>
      </dgm:t>
    </dgm:pt>
    <dgm:pt modelId="{9F8F77D5-2BBA-4D53-8D56-C4E3BF4098FD}" type="pres">
      <dgm:prSet presAssocID="{4F3DCB77-C850-49CB-A5FC-9DEBE53139EA}" presName="spacer" presStyleCnt="0"/>
      <dgm:spPr/>
    </dgm:pt>
    <dgm:pt modelId="{1A2E3BFE-DBFD-4BBC-B520-06D6681B2213}" type="pres">
      <dgm:prSet presAssocID="{EC7EC395-A7AD-4A82-B2A0-8D02C259D3B5}" presName="parentText" presStyleLbl="node1" presStyleIdx="1" presStyleCnt="3">
        <dgm:presLayoutVars>
          <dgm:chMax val="0"/>
          <dgm:bulletEnabled val="1"/>
        </dgm:presLayoutVars>
      </dgm:prSet>
      <dgm:spPr/>
      <dgm:t>
        <a:bodyPr/>
        <a:lstStyle/>
        <a:p>
          <a:endParaRPr lang="en-US"/>
        </a:p>
      </dgm:t>
    </dgm:pt>
    <dgm:pt modelId="{1E15868E-2E64-461C-9363-46553800F0DF}" type="pres">
      <dgm:prSet presAssocID="{731049C7-85C9-4839-B265-73B25072D8AA}" presName="spacer" presStyleCnt="0"/>
      <dgm:spPr/>
    </dgm:pt>
    <dgm:pt modelId="{7F5D252B-B36E-4897-B59F-07609A69F01B}" type="pres">
      <dgm:prSet presAssocID="{800EE330-C1DF-45EF-B8AF-9551DE6F74C3}" presName="parentText" presStyleLbl="node1" presStyleIdx="2" presStyleCnt="3">
        <dgm:presLayoutVars>
          <dgm:chMax val="0"/>
          <dgm:bulletEnabled val="1"/>
        </dgm:presLayoutVars>
      </dgm:prSet>
      <dgm:spPr/>
      <dgm:t>
        <a:bodyPr/>
        <a:lstStyle/>
        <a:p>
          <a:endParaRPr lang="en-US"/>
        </a:p>
      </dgm:t>
    </dgm:pt>
  </dgm:ptLst>
  <dgm:cxnLst>
    <dgm:cxn modelId="{1F68823C-51B4-474A-A9FA-4B5D12828FA9}" type="presOf" srcId="{0B960281-7E1F-4E35-9EC5-BC86C9008AB4}" destId="{10338289-75B2-41CE-A603-3C65FB233F15}" srcOrd="0" destOrd="0" presId="urn:microsoft.com/office/officeart/2005/8/layout/vList2"/>
    <dgm:cxn modelId="{E0B677A8-1D73-44DD-BA68-5A88F0379506}" srcId="{3012867A-5766-49E1-AFE0-EA96C8B399C6}" destId="{EC7EC395-A7AD-4A82-B2A0-8D02C259D3B5}" srcOrd="1" destOrd="0" parTransId="{DB5EC2B5-76F2-4724-A1CD-69C3A90BA700}" sibTransId="{731049C7-85C9-4839-B265-73B25072D8AA}"/>
    <dgm:cxn modelId="{F9245A54-2161-4394-97E5-D4DB0D95A151}" type="presOf" srcId="{800EE330-C1DF-45EF-B8AF-9551DE6F74C3}" destId="{7F5D252B-B36E-4897-B59F-07609A69F01B}" srcOrd="0" destOrd="0" presId="urn:microsoft.com/office/officeart/2005/8/layout/vList2"/>
    <dgm:cxn modelId="{7C2012A3-D66A-4413-9AEB-203A3CDEB419}" srcId="{3012867A-5766-49E1-AFE0-EA96C8B399C6}" destId="{0B960281-7E1F-4E35-9EC5-BC86C9008AB4}" srcOrd="0" destOrd="0" parTransId="{EE6D34CA-70F0-46B8-89DC-B335114DB0D3}" sibTransId="{4F3DCB77-C850-49CB-A5FC-9DEBE53139EA}"/>
    <dgm:cxn modelId="{6FAD0E9C-4837-47C3-B063-0551B77AB5DF}" srcId="{3012867A-5766-49E1-AFE0-EA96C8B399C6}" destId="{800EE330-C1DF-45EF-B8AF-9551DE6F74C3}" srcOrd="2" destOrd="0" parTransId="{5B342D9C-0C63-4A3F-B6F0-8BF530ABC03B}" sibTransId="{E3AD1153-1747-46DB-B37B-BE9E117CE1A9}"/>
    <dgm:cxn modelId="{C2315EA3-1350-438C-A8AE-AEE75E02E4DA}" type="presOf" srcId="{3012867A-5766-49E1-AFE0-EA96C8B399C6}" destId="{4D003E12-C389-476D-B629-5268DBEBEA00}" srcOrd="0" destOrd="0" presId="urn:microsoft.com/office/officeart/2005/8/layout/vList2"/>
    <dgm:cxn modelId="{06572B04-F5E4-4C2A-8CFA-AAECBB9B00B6}" type="presOf" srcId="{EC7EC395-A7AD-4A82-B2A0-8D02C259D3B5}" destId="{1A2E3BFE-DBFD-4BBC-B520-06D6681B2213}" srcOrd="0" destOrd="0" presId="urn:microsoft.com/office/officeart/2005/8/layout/vList2"/>
    <dgm:cxn modelId="{AAFD3CCE-B1DF-47DC-8FE9-C521306C2C92}" type="presParOf" srcId="{4D003E12-C389-476D-B629-5268DBEBEA00}" destId="{10338289-75B2-41CE-A603-3C65FB233F15}" srcOrd="0" destOrd="0" presId="urn:microsoft.com/office/officeart/2005/8/layout/vList2"/>
    <dgm:cxn modelId="{DFC55DA1-6AF9-4D70-8186-3FC947B06B5F}" type="presParOf" srcId="{4D003E12-C389-476D-B629-5268DBEBEA00}" destId="{9F8F77D5-2BBA-4D53-8D56-C4E3BF4098FD}" srcOrd="1" destOrd="0" presId="urn:microsoft.com/office/officeart/2005/8/layout/vList2"/>
    <dgm:cxn modelId="{261ED82D-3F5C-4D0D-9BDC-1D6C15259CF6}" type="presParOf" srcId="{4D003E12-C389-476D-B629-5268DBEBEA00}" destId="{1A2E3BFE-DBFD-4BBC-B520-06D6681B2213}" srcOrd="2" destOrd="0" presId="urn:microsoft.com/office/officeart/2005/8/layout/vList2"/>
    <dgm:cxn modelId="{6202A589-E0AE-42D5-958B-50C65402A7DA}" type="presParOf" srcId="{4D003E12-C389-476D-B629-5268DBEBEA00}" destId="{1E15868E-2E64-461C-9363-46553800F0DF}" srcOrd="3" destOrd="0" presId="urn:microsoft.com/office/officeart/2005/8/layout/vList2"/>
    <dgm:cxn modelId="{DDEDCD1A-86D2-4169-9859-435E3311B995}" type="presParOf" srcId="{4D003E12-C389-476D-B629-5268DBEBEA00}" destId="{7F5D252B-B36E-4897-B59F-07609A69F0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6BF71ED-9774-45F7-A36E-C135BED50EE4}"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E4D029CB-B876-44E6-8FF6-2AB75D254297}">
      <dgm:prSet/>
      <dgm:spPr/>
      <dgm:t>
        <a:bodyPr/>
        <a:lstStyle/>
        <a:p>
          <a:r>
            <a:rPr lang="en-US"/>
            <a:t>Obvious examples of actions that can be used for retaliation are those affecting the core value of employment: termination, demotion,  discipline, salary reduction, or the like.</a:t>
          </a:r>
        </a:p>
      </dgm:t>
    </dgm:pt>
    <dgm:pt modelId="{CC5CBCD8-0E1B-457B-B9C0-8E766D155204}" type="parTrans" cxnId="{B34AAAA8-27E7-45C4-A2AF-A525837B6B2E}">
      <dgm:prSet/>
      <dgm:spPr/>
      <dgm:t>
        <a:bodyPr/>
        <a:lstStyle/>
        <a:p>
          <a:endParaRPr lang="en-US"/>
        </a:p>
      </dgm:t>
    </dgm:pt>
    <dgm:pt modelId="{0B618C24-1312-4D71-B927-8728DDAB1358}" type="sibTrans" cxnId="{B34AAAA8-27E7-45C4-A2AF-A525837B6B2E}">
      <dgm:prSet/>
      <dgm:spPr/>
      <dgm:t>
        <a:bodyPr/>
        <a:lstStyle/>
        <a:p>
          <a:endParaRPr lang="en-US"/>
        </a:p>
      </dgm:t>
    </dgm:pt>
    <dgm:pt modelId="{3A3F7F4E-1D36-47D9-9F1F-10BE171E0C77}">
      <dgm:prSet/>
      <dgm:spPr/>
      <dgm:t>
        <a:bodyPr/>
        <a:lstStyle/>
        <a:p>
          <a:r>
            <a:rPr lang="en-US" dirty="0">
              <a:solidFill>
                <a:schemeClr val="tx1"/>
              </a:solidFill>
            </a:rPr>
            <a:t>Slightly more subtle are actions like suddenly adverse evaluations (which may anticipate more concrete adverse action), or objectively undesirable assignments or transfers.</a:t>
          </a:r>
        </a:p>
      </dgm:t>
    </dgm:pt>
    <dgm:pt modelId="{651222F5-F14F-4B14-8719-1BE6A37E4C8A}" type="parTrans" cxnId="{3F8F2207-2C74-481B-A41F-F88CF21B6B63}">
      <dgm:prSet/>
      <dgm:spPr/>
      <dgm:t>
        <a:bodyPr/>
        <a:lstStyle/>
        <a:p>
          <a:endParaRPr lang="en-US"/>
        </a:p>
      </dgm:t>
    </dgm:pt>
    <dgm:pt modelId="{3E9BFF34-0A9B-4889-800C-6CA2EBE4DEA4}" type="sibTrans" cxnId="{3F8F2207-2C74-481B-A41F-F88CF21B6B63}">
      <dgm:prSet/>
      <dgm:spPr/>
      <dgm:t>
        <a:bodyPr/>
        <a:lstStyle/>
        <a:p>
          <a:endParaRPr lang="en-US"/>
        </a:p>
      </dgm:t>
    </dgm:pt>
    <dgm:pt modelId="{C6872C71-0968-4FE0-A470-7CE1E51BF16E}">
      <dgm:prSet/>
      <dgm:spPr/>
      <dgm:t>
        <a:bodyPr/>
        <a:lstStyle/>
        <a:p>
          <a:r>
            <a:rPr lang="en-US" dirty="0">
              <a:solidFill>
                <a:schemeClr val="tx1"/>
              </a:solidFill>
            </a:rPr>
            <a:t>More subtle still can be forms of isolation or marked social ostracism.</a:t>
          </a:r>
        </a:p>
      </dgm:t>
    </dgm:pt>
    <dgm:pt modelId="{A430A239-49BA-4260-9413-CF334902C499}" type="parTrans" cxnId="{910344C8-B808-431B-83A1-C465980F69BF}">
      <dgm:prSet/>
      <dgm:spPr/>
      <dgm:t>
        <a:bodyPr/>
        <a:lstStyle/>
        <a:p>
          <a:endParaRPr lang="en-US"/>
        </a:p>
      </dgm:t>
    </dgm:pt>
    <dgm:pt modelId="{825E96F0-45D9-4288-8B81-44CC22196396}" type="sibTrans" cxnId="{910344C8-B808-431B-83A1-C465980F69BF}">
      <dgm:prSet/>
      <dgm:spPr/>
      <dgm:t>
        <a:bodyPr/>
        <a:lstStyle/>
        <a:p>
          <a:endParaRPr lang="en-US"/>
        </a:p>
      </dgm:t>
    </dgm:pt>
    <dgm:pt modelId="{74E7683B-5753-4E71-A7EA-11A4130DAAE8}" type="pres">
      <dgm:prSet presAssocID="{66BF71ED-9774-45F7-A36E-C135BED50EE4}" presName="linear" presStyleCnt="0">
        <dgm:presLayoutVars>
          <dgm:animLvl val="lvl"/>
          <dgm:resizeHandles val="exact"/>
        </dgm:presLayoutVars>
      </dgm:prSet>
      <dgm:spPr/>
      <dgm:t>
        <a:bodyPr/>
        <a:lstStyle/>
        <a:p>
          <a:endParaRPr lang="en-US"/>
        </a:p>
      </dgm:t>
    </dgm:pt>
    <dgm:pt modelId="{DF300A49-51B2-4146-A3D8-0FEBB2F47BBD}" type="pres">
      <dgm:prSet presAssocID="{E4D029CB-B876-44E6-8FF6-2AB75D254297}" presName="parentText" presStyleLbl="node1" presStyleIdx="0" presStyleCnt="3">
        <dgm:presLayoutVars>
          <dgm:chMax val="0"/>
          <dgm:bulletEnabled val="1"/>
        </dgm:presLayoutVars>
      </dgm:prSet>
      <dgm:spPr/>
      <dgm:t>
        <a:bodyPr/>
        <a:lstStyle/>
        <a:p>
          <a:endParaRPr lang="en-US"/>
        </a:p>
      </dgm:t>
    </dgm:pt>
    <dgm:pt modelId="{37A04417-F200-40D4-B67F-A928C88D9B5F}" type="pres">
      <dgm:prSet presAssocID="{0B618C24-1312-4D71-B927-8728DDAB1358}" presName="spacer" presStyleCnt="0"/>
      <dgm:spPr/>
    </dgm:pt>
    <dgm:pt modelId="{5F45A555-D7C7-4CBE-A20A-F9F75A42A08B}" type="pres">
      <dgm:prSet presAssocID="{3A3F7F4E-1D36-47D9-9F1F-10BE171E0C77}" presName="parentText" presStyleLbl="node1" presStyleIdx="1" presStyleCnt="3">
        <dgm:presLayoutVars>
          <dgm:chMax val="0"/>
          <dgm:bulletEnabled val="1"/>
        </dgm:presLayoutVars>
      </dgm:prSet>
      <dgm:spPr/>
      <dgm:t>
        <a:bodyPr/>
        <a:lstStyle/>
        <a:p>
          <a:endParaRPr lang="en-US"/>
        </a:p>
      </dgm:t>
    </dgm:pt>
    <dgm:pt modelId="{008DD802-E68C-4EB2-BC2A-32A714B9A652}" type="pres">
      <dgm:prSet presAssocID="{3E9BFF34-0A9B-4889-800C-6CA2EBE4DEA4}" presName="spacer" presStyleCnt="0"/>
      <dgm:spPr/>
    </dgm:pt>
    <dgm:pt modelId="{2FD88AF7-6306-4390-BD10-98DC48BED066}" type="pres">
      <dgm:prSet presAssocID="{C6872C71-0968-4FE0-A470-7CE1E51BF16E}" presName="parentText" presStyleLbl="node1" presStyleIdx="2" presStyleCnt="3">
        <dgm:presLayoutVars>
          <dgm:chMax val="0"/>
          <dgm:bulletEnabled val="1"/>
        </dgm:presLayoutVars>
      </dgm:prSet>
      <dgm:spPr/>
      <dgm:t>
        <a:bodyPr/>
        <a:lstStyle/>
        <a:p>
          <a:endParaRPr lang="en-US"/>
        </a:p>
      </dgm:t>
    </dgm:pt>
  </dgm:ptLst>
  <dgm:cxnLst>
    <dgm:cxn modelId="{910344C8-B808-431B-83A1-C465980F69BF}" srcId="{66BF71ED-9774-45F7-A36E-C135BED50EE4}" destId="{C6872C71-0968-4FE0-A470-7CE1E51BF16E}" srcOrd="2" destOrd="0" parTransId="{A430A239-49BA-4260-9413-CF334902C499}" sibTransId="{825E96F0-45D9-4288-8B81-44CC22196396}"/>
    <dgm:cxn modelId="{B3A37E1C-85C1-4D46-83EE-65CF7D187757}" type="presOf" srcId="{66BF71ED-9774-45F7-A36E-C135BED50EE4}" destId="{74E7683B-5753-4E71-A7EA-11A4130DAAE8}" srcOrd="0" destOrd="0" presId="urn:microsoft.com/office/officeart/2005/8/layout/vList2"/>
    <dgm:cxn modelId="{3F8F2207-2C74-481B-A41F-F88CF21B6B63}" srcId="{66BF71ED-9774-45F7-A36E-C135BED50EE4}" destId="{3A3F7F4E-1D36-47D9-9F1F-10BE171E0C77}" srcOrd="1" destOrd="0" parTransId="{651222F5-F14F-4B14-8719-1BE6A37E4C8A}" sibTransId="{3E9BFF34-0A9B-4889-800C-6CA2EBE4DEA4}"/>
    <dgm:cxn modelId="{C9E088BF-D189-48B6-AD22-849457902C1D}" type="presOf" srcId="{E4D029CB-B876-44E6-8FF6-2AB75D254297}" destId="{DF300A49-51B2-4146-A3D8-0FEBB2F47BBD}" srcOrd="0" destOrd="0" presId="urn:microsoft.com/office/officeart/2005/8/layout/vList2"/>
    <dgm:cxn modelId="{C90A0175-667E-4B3E-9C38-F4AF5273B118}" type="presOf" srcId="{C6872C71-0968-4FE0-A470-7CE1E51BF16E}" destId="{2FD88AF7-6306-4390-BD10-98DC48BED066}" srcOrd="0" destOrd="0" presId="urn:microsoft.com/office/officeart/2005/8/layout/vList2"/>
    <dgm:cxn modelId="{116CA2D2-7D23-41EC-9ACD-9F53AFCCF51F}" type="presOf" srcId="{3A3F7F4E-1D36-47D9-9F1F-10BE171E0C77}" destId="{5F45A555-D7C7-4CBE-A20A-F9F75A42A08B}" srcOrd="0" destOrd="0" presId="urn:microsoft.com/office/officeart/2005/8/layout/vList2"/>
    <dgm:cxn modelId="{B34AAAA8-27E7-45C4-A2AF-A525837B6B2E}" srcId="{66BF71ED-9774-45F7-A36E-C135BED50EE4}" destId="{E4D029CB-B876-44E6-8FF6-2AB75D254297}" srcOrd="0" destOrd="0" parTransId="{CC5CBCD8-0E1B-457B-B9C0-8E766D155204}" sibTransId="{0B618C24-1312-4D71-B927-8728DDAB1358}"/>
    <dgm:cxn modelId="{45EFD7AB-00E9-4BC4-A5C9-2C9366B93153}" type="presParOf" srcId="{74E7683B-5753-4E71-A7EA-11A4130DAAE8}" destId="{DF300A49-51B2-4146-A3D8-0FEBB2F47BBD}" srcOrd="0" destOrd="0" presId="urn:microsoft.com/office/officeart/2005/8/layout/vList2"/>
    <dgm:cxn modelId="{57FCD691-B856-419A-95DB-CC64D42BE594}" type="presParOf" srcId="{74E7683B-5753-4E71-A7EA-11A4130DAAE8}" destId="{37A04417-F200-40D4-B67F-A928C88D9B5F}" srcOrd="1" destOrd="0" presId="urn:microsoft.com/office/officeart/2005/8/layout/vList2"/>
    <dgm:cxn modelId="{57F9DFAD-2A4D-4B45-9A15-72D03D39B746}" type="presParOf" srcId="{74E7683B-5753-4E71-A7EA-11A4130DAAE8}" destId="{5F45A555-D7C7-4CBE-A20A-F9F75A42A08B}" srcOrd="2" destOrd="0" presId="urn:microsoft.com/office/officeart/2005/8/layout/vList2"/>
    <dgm:cxn modelId="{26A2BA20-AA12-4459-AAEA-BE8E53725288}" type="presParOf" srcId="{74E7683B-5753-4E71-A7EA-11A4130DAAE8}" destId="{008DD802-E68C-4EB2-BC2A-32A714B9A652}" srcOrd="3" destOrd="0" presId="urn:microsoft.com/office/officeart/2005/8/layout/vList2"/>
    <dgm:cxn modelId="{8788DCFE-6EBB-449B-897E-8B9968C37236}" type="presParOf" srcId="{74E7683B-5753-4E71-A7EA-11A4130DAAE8}" destId="{2FD88AF7-6306-4390-BD10-98DC48BED0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2375DC7-84BD-47EE-A9CF-6FDE553FFBDF}" type="doc">
      <dgm:prSet loTypeId="urn:microsoft.com/office/officeart/2016/7/layout/VerticalSolidActionList" loCatId="List" qsTypeId="urn:microsoft.com/office/officeart/2005/8/quickstyle/simple3" qsCatId="simple" csTypeId="urn:microsoft.com/office/officeart/2005/8/colors/accent6_2" csCatId="accent6" phldr="1"/>
      <dgm:spPr/>
      <dgm:t>
        <a:bodyPr/>
        <a:lstStyle/>
        <a:p>
          <a:endParaRPr lang="en-US"/>
        </a:p>
      </dgm:t>
    </dgm:pt>
    <dgm:pt modelId="{63AB9DE5-EB23-4710-8D7A-86B5D5A2B0C0}">
      <dgm:prSet/>
      <dgm:spPr/>
      <dgm:t>
        <a:bodyPr/>
        <a:lstStyle/>
        <a:p>
          <a:r>
            <a:rPr lang="en-US"/>
            <a:t>Try</a:t>
          </a:r>
        </a:p>
      </dgm:t>
    </dgm:pt>
    <dgm:pt modelId="{90955AFB-7794-4136-997C-DFECBF3BA3A7}" type="parTrans" cxnId="{86FC5556-7B63-448A-8F49-645FD298B082}">
      <dgm:prSet/>
      <dgm:spPr/>
      <dgm:t>
        <a:bodyPr/>
        <a:lstStyle/>
        <a:p>
          <a:endParaRPr lang="en-US"/>
        </a:p>
      </dgm:t>
    </dgm:pt>
    <dgm:pt modelId="{40349361-A959-4745-B028-3C0FDA62D71C}" type="sibTrans" cxnId="{86FC5556-7B63-448A-8F49-645FD298B082}">
      <dgm:prSet/>
      <dgm:spPr/>
      <dgm:t>
        <a:bodyPr/>
        <a:lstStyle/>
        <a:p>
          <a:endParaRPr lang="en-US"/>
        </a:p>
      </dgm:t>
    </dgm:pt>
    <dgm:pt modelId="{4C771CBA-B1A9-4DD9-BF4F-C54BEBCCDAF3}">
      <dgm:prSet custT="1"/>
      <dgm:spPr/>
      <dgm:t>
        <a:bodyPr/>
        <a:lstStyle/>
        <a:p>
          <a:r>
            <a:rPr lang="en-US" sz="1400" dirty="0"/>
            <a:t>to think of a complaint as a problem to be solved ― if you can, don’t make it personal;</a:t>
          </a:r>
        </a:p>
      </dgm:t>
    </dgm:pt>
    <dgm:pt modelId="{8B3E0D2B-E9C4-4768-8ED0-794E5B9AAB39}" type="parTrans" cxnId="{BA84C908-6133-4E33-9F0F-5DF22007D554}">
      <dgm:prSet/>
      <dgm:spPr/>
      <dgm:t>
        <a:bodyPr/>
        <a:lstStyle/>
        <a:p>
          <a:endParaRPr lang="en-US"/>
        </a:p>
      </dgm:t>
    </dgm:pt>
    <dgm:pt modelId="{46362133-4D1A-445E-B4E7-DED2AF601A5E}" type="sibTrans" cxnId="{BA84C908-6133-4E33-9F0F-5DF22007D554}">
      <dgm:prSet/>
      <dgm:spPr/>
      <dgm:t>
        <a:bodyPr/>
        <a:lstStyle/>
        <a:p>
          <a:endParaRPr lang="en-US"/>
        </a:p>
      </dgm:t>
    </dgm:pt>
    <dgm:pt modelId="{4F248424-3139-492A-8DAD-A0ACDB6A64C0}">
      <dgm:prSet/>
      <dgm:spPr/>
      <dgm:t>
        <a:bodyPr/>
        <a:lstStyle/>
        <a:p>
          <a:r>
            <a:rPr lang="en-US"/>
            <a:t>Avoid</a:t>
          </a:r>
        </a:p>
      </dgm:t>
    </dgm:pt>
    <dgm:pt modelId="{B3009141-3EB2-45FE-B3C2-374EA63A7740}" type="parTrans" cxnId="{D6DC2F23-BC74-4878-AE96-8C193C7025BE}">
      <dgm:prSet/>
      <dgm:spPr/>
      <dgm:t>
        <a:bodyPr/>
        <a:lstStyle/>
        <a:p>
          <a:endParaRPr lang="en-US"/>
        </a:p>
      </dgm:t>
    </dgm:pt>
    <dgm:pt modelId="{FB3537A6-8FFD-457A-8452-96650FE23D9F}" type="sibTrans" cxnId="{D6DC2F23-BC74-4878-AE96-8C193C7025BE}">
      <dgm:prSet/>
      <dgm:spPr/>
      <dgm:t>
        <a:bodyPr/>
        <a:lstStyle/>
        <a:p>
          <a:endParaRPr lang="en-US"/>
        </a:p>
      </dgm:t>
    </dgm:pt>
    <dgm:pt modelId="{30C00C76-A44C-4F33-8753-E3FC9EDF9A20}">
      <dgm:prSet/>
      <dgm:spPr/>
      <dgm:t>
        <a:bodyPr/>
        <a:lstStyle/>
        <a:p>
          <a:r>
            <a:rPr lang="en-US" dirty="0"/>
            <a:t>publicly discussing the allegation;</a:t>
          </a:r>
        </a:p>
      </dgm:t>
    </dgm:pt>
    <dgm:pt modelId="{7811A057-A459-4F35-86B5-9E135E35FF36}" type="parTrans" cxnId="{8B384C4F-B083-46E5-8A75-C189D628475E}">
      <dgm:prSet/>
      <dgm:spPr/>
      <dgm:t>
        <a:bodyPr/>
        <a:lstStyle/>
        <a:p>
          <a:endParaRPr lang="en-US"/>
        </a:p>
      </dgm:t>
    </dgm:pt>
    <dgm:pt modelId="{EE58E39C-8310-41FF-BD84-3AA2855D2203}" type="sibTrans" cxnId="{8B384C4F-B083-46E5-8A75-C189D628475E}">
      <dgm:prSet/>
      <dgm:spPr/>
      <dgm:t>
        <a:bodyPr/>
        <a:lstStyle/>
        <a:p>
          <a:endParaRPr lang="en-US"/>
        </a:p>
      </dgm:t>
    </dgm:pt>
    <dgm:pt modelId="{7C453499-3A41-4C62-8D57-E05F02622CA5}">
      <dgm:prSet/>
      <dgm:spPr/>
      <dgm:t>
        <a:bodyPr/>
        <a:lstStyle/>
        <a:p>
          <a:r>
            <a:rPr lang="en-US"/>
            <a:t>Do not share</a:t>
          </a:r>
        </a:p>
      </dgm:t>
    </dgm:pt>
    <dgm:pt modelId="{4A43E7A3-DA43-4CC7-B91C-1622CD39EB28}" type="parTrans" cxnId="{C3702B70-0170-4A7A-BC3D-BEA258AA9A2A}">
      <dgm:prSet/>
      <dgm:spPr/>
      <dgm:t>
        <a:bodyPr/>
        <a:lstStyle/>
        <a:p>
          <a:endParaRPr lang="en-US"/>
        </a:p>
      </dgm:t>
    </dgm:pt>
    <dgm:pt modelId="{5BE18467-3D62-49D6-A660-3DFDDD9306EA}" type="sibTrans" cxnId="{C3702B70-0170-4A7A-BC3D-BEA258AA9A2A}">
      <dgm:prSet/>
      <dgm:spPr/>
      <dgm:t>
        <a:bodyPr/>
        <a:lstStyle/>
        <a:p>
          <a:endParaRPr lang="en-US"/>
        </a:p>
      </dgm:t>
    </dgm:pt>
    <dgm:pt modelId="{B8E9AB59-A981-4B4B-8402-3650CE905EB7}">
      <dgm:prSet/>
      <dgm:spPr/>
      <dgm:t>
        <a:bodyPr/>
        <a:lstStyle/>
        <a:p>
          <a:r>
            <a:rPr lang="en-US" dirty="0"/>
            <a:t>information with those outside a resolution process;</a:t>
          </a:r>
        </a:p>
      </dgm:t>
    </dgm:pt>
    <dgm:pt modelId="{F38C4CA4-D54E-4FDC-B785-0682BB9CCFB1}" type="parTrans" cxnId="{90B35263-0922-40C7-B448-14F9011B18B8}">
      <dgm:prSet/>
      <dgm:spPr/>
      <dgm:t>
        <a:bodyPr/>
        <a:lstStyle/>
        <a:p>
          <a:endParaRPr lang="en-US"/>
        </a:p>
      </dgm:t>
    </dgm:pt>
    <dgm:pt modelId="{DBCE772D-A2B1-4F6B-B627-5C01E2A1C303}" type="sibTrans" cxnId="{90B35263-0922-40C7-B448-14F9011B18B8}">
      <dgm:prSet/>
      <dgm:spPr/>
      <dgm:t>
        <a:bodyPr/>
        <a:lstStyle/>
        <a:p>
          <a:endParaRPr lang="en-US"/>
        </a:p>
      </dgm:t>
    </dgm:pt>
    <dgm:pt modelId="{46F80F27-C1C5-48C2-96B2-DEED24489B45}">
      <dgm:prSet/>
      <dgm:spPr/>
      <dgm:t>
        <a:bodyPr/>
        <a:lstStyle/>
        <a:p>
          <a:r>
            <a:rPr lang="en-US"/>
            <a:t>Don’t isolate</a:t>
          </a:r>
        </a:p>
      </dgm:t>
    </dgm:pt>
    <dgm:pt modelId="{04480312-17F1-48F1-814D-18D5C43B1640}" type="parTrans" cxnId="{0664AD29-14B3-4A92-BED9-C46C17C2E5D8}">
      <dgm:prSet/>
      <dgm:spPr/>
      <dgm:t>
        <a:bodyPr/>
        <a:lstStyle/>
        <a:p>
          <a:endParaRPr lang="en-US"/>
        </a:p>
      </dgm:t>
    </dgm:pt>
    <dgm:pt modelId="{5657A220-7E8B-4036-8820-83845A56138F}" type="sibTrans" cxnId="{0664AD29-14B3-4A92-BED9-C46C17C2E5D8}">
      <dgm:prSet/>
      <dgm:spPr/>
      <dgm:t>
        <a:bodyPr/>
        <a:lstStyle/>
        <a:p>
          <a:endParaRPr lang="en-US"/>
        </a:p>
      </dgm:t>
    </dgm:pt>
    <dgm:pt modelId="{B1D75BC5-B61E-4166-8266-D7D0CAF8BA5B}">
      <dgm:prSet/>
      <dgm:spPr/>
      <dgm:t>
        <a:bodyPr/>
        <a:lstStyle/>
        <a:p>
          <a:r>
            <a:rPr lang="en-US" dirty="0"/>
            <a:t>the alleged victim;</a:t>
          </a:r>
        </a:p>
      </dgm:t>
    </dgm:pt>
    <dgm:pt modelId="{D2366307-C6BF-471E-8922-E406A9CA3CCB}" type="parTrans" cxnId="{7599F736-578D-4473-B05D-AB6E35EA0250}">
      <dgm:prSet/>
      <dgm:spPr/>
      <dgm:t>
        <a:bodyPr/>
        <a:lstStyle/>
        <a:p>
          <a:endParaRPr lang="en-US"/>
        </a:p>
      </dgm:t>
    </dgm:pt>
    <dgm:pt modelId="{E1B3F640-3A28-4AE1-A47E-A1DF002B54E0}" type="sibTrans" cxnId="{7599F736-578D-4473-B05D-AB6E35EA0250}">
      <dgm:prSet/>
      <dgm:spPr/>
      <dgm:t>
        <a:bodyPr/>
        <a:lstStyle/>
        <a:p>
          <a:endParaRPr lang="en-US"/>
        </a:p>
      </dgm:t>
    </dgm:pt>
    <dgm:pt modelId="{8D4BF145-13CB-4D69-AD7C-1304028AD147}">
      <dgm:prSet/>
      <dgm:spPr/>
      <dgm:t>
        <a:bodyPr/>
        <a:lstStyle/>
        <a:p>
          <a:r>
            <a:rPr lang="en-US"/>
            <a:t>Avoid</a:t>
          </a:r>
        </a:p>
      </dgm:t>
    </dgm:pt>
    <dgm:pt modelId="{91E7946F-29E1-419A-A130-81F41C0D86C2}" type="parTrans" cxnId="{BDA42577-25B5-4766-9364-197E122368D4}">
      <dgm:prSet/>
      <dgm:spPr/>
      <dgm:t>
        <a:bodyPr/>
        <a:lstStyle/>
        <a:p>
          <a:endParaRPr lang="en-US"/>
        </a:p>
      </dgm:t>
    </dgm:pt>
    <dgm:pt modelId="{60B51323-72B4-4A21-8BAA-FC1C454E518B}" type="sibTrans" cxnId="{BDA42577-25B5-4766-9364-197E122368D4}">
      <dgm:prSet/>
      <dgm:spPr/>
      <dgm:t>
        <a:bodyPr/>
        <a:lstStyle/>
        <a:p>
          <a:endParaRPr lang="en-US"/>
        </a:p>
      </dgm:t>
    </dgm:pt>
    <dgm:pt modelId="{4C7193FB-638D-443B-87D1-52C33F4E7F36}">
      <dgm:prSet/>
      <dgm:spPr/>
      <dgm:t>
        <a:bodyPr/>
        <a:lstStyle/>
        <a:p>
          <a:r>
            <a:rPr lang="en-US" dirty="0"/>
            <a:t>knee-jerk reactions (take a deep breath);</a:t>
          </a:r>
        </a:p>
      </dgm:t>
    </dgm:pt>
    <dgm:pt modelId="{02F27DE8-ACEF-4935-97ED-E3B2B6A0FCEA}" type="parTrans" cxnId="{C92F0038-CC3F-4E10-BD5A-A48FD8D49525}">
      <dgm:prSet/>
      <dgm:spPr/>
      <dgm:t>
        <a:bodyPr/>
        <a:lstStyle/>
        <a:p>
          <a:endParaRPr lang="en-US"/>
        </a:p>
      </dgm:t>
    </dgm:pt>
    <dgm:pt modelId="{59418CC8-B922-4E71-8209-CB746D4C1051}" type="sibTrans" cxnId="{C92F0038-CC3F-4E10-BD5A-A48FD8D49525}">
      <dgm:prSet/>
      <dgm:spPr/>
      <dgm:t>
        <a:bodyPr/>
        <a:lstStyle/>
        <a:p>
          <a:endParaRPr lang="en-US"/>
        </a:p>
      </dgm:t>
    </dgm:pt>
    <dgm:pt modelId="{F256E256-82C0-4B0E-ADE8-E399FF1F0A7D}">
      <dgm:prSet/>
      <dgm:spPr/>
      <dgm:t>
        <a:bodyPr/>
        <a:lstStyle/>
        <a:p>
          <a:r>
            <a:rPr lang="en-US"/>
            <a:t>Do not interfere</a:t>
          </a:r>
        </a:p>
      </dgm:t>
    </dgm:pt>
    <dgm:pt modelId="{331E11C8-2AED-4701-BABF-769B393498BE}" type="parTrans" cxnId="{1A483C7A-B4A1-4169-A65D-4817E3AA0850}">
      <dgm:prSet/>
      <dgm:spPr/>
      <dgm:t>
        <a:bodyPr/>
        <a:lstStyle/>
        <a:p>
          <a:endParaRPr lang="en-US"/>
        </a:p>
      </dgm:t>
    </dgm:pt>
    <dgm:pt modelId="{EE076A26-656C-4D89-8194-6235B8FBDC06}" type="sibTrans" cxnId="{1A483C7A-B4A1-4169-A65D-4817E3AA0850}">
      <dgm:prSet/>
      <dgm:spPr/>
      <dgm:t>
        <a:bodyPr/>
        <a:lstStyle/>
        <a:p>
          <a:endParaRPr lang="en-US"/>
        </a:p>
      </dgm:t>
    </dgm:pt>
    <dgm:pt modelId="{DE45F409-1A50-4C02-A3C9-796B0DFCB123}">
      <dgm:prSet/>
      <dgm:spPr/>
      <dgm:t>
        <a:bodyPr/>
        <a:lstStyle/>
        <a:p>
          <a:r>
            <a:rPr lang="en-US" dirty="0"/>
            <a:t>with a resolution process;</a:t>
          </a:r>
        </a:p>
      </dgm:t>
    </dgm:pt>
    <dgm:pt modelId="{A631AE67-4D0D-4AD6-B949-7E3BEB5394DC}" type="parTrans" cxnId="{4D634DCF-05AC-45E5-AD29-33F838D9372D}">
      <dgm:prSet/>
      <dgm:spPr/>
      <dgm:t>
        <a:bodyPr/>
        <a:lstStyle/>
        <a:p>
          <a:endParaRPr lang="en-US"/>
        </a:p>
      </dgm:t>
    </dgm:pt>
    <dgm:pt modelId="{D3D7E7AB-5C92-4E9B-BD1C-53A71950B2AA}" type="sibTrans" cxnId="{4D634DCF-05AC-45E5-AD29-33F838D9372D}">
      <dgm:prSet/>
      <dgm:spPr/>
      <dgm:t>
        <a:bodyPr/>
        <a:lstStyle/>
        <a:p>
          <a:endParaRPr lang="en-US"/>
        </a:p>
      </dgm:t>
    </dgm:pt>
    <dgm:pt modelId="{BA6F449F-EC68-4586-90C1-43E328791D53}">
      <dgm:prSet/>
      <dgm:spPr/>
      <dgm:t>
        <a:bodyPr/>
        <a:lstStyle/>
        <a:p>
          <a:r>
            <a:rPr lang="en-US"/>
            <a:t>Provide</a:t>
          </a:r>
        </a:p>
      </dgm:t>
    </dgm:pt>
    <dgm:pt modelId="{5624608C-B14A-4DAD-ACC6-072B43D85573}" type="parTrans" cxnId="{4598F08D-C197-42AA-BF52-9CA4892E7DEA}">
      <dgm:prSet/>
      <dgm:spPr/>
      <dgm:t>
        <a:bodyPr/>
        <a:lstStyle/>
        <a:p>
          <a:endParaRPr lang="en-US"/>
        </a:p>
      </dgm:t>
    </dgm:pt>
    <dgm:pt modelId="{3D13F391-48F3-404D-B0F4-7CE9912DEC11}" type="sibTrans" cxnId="{4598F08D-C197-42AA-BF52-9CA4892E7DEA}">
      <dgm:prSet/>
      <dgm:spPr/>
      <dgm:t>
        <a:bodyPr/>
        <a:lstStyle/>
        <a:p>
          <a:endParaRPr lang="en-US"/>
        </a:p>
      </dgm:t>
    </dgm:pt>
    <dgm:pt modelId="{0B332880-3911-4E64-941B-65B1AF293ED8}">
      <dgm:prSet/>
      <dgm:spPr/>
      <dgm:t>
        <a:bodyPr/>
        <a:lstStyle/>
        <a:p>
          <a:r>
            <a:rPr lang="en-US" dirty="0"/>
            <a:t>clear and accurate information within the process; and</a:t>
          </a:r>
        </a:p>
      </dgm:t>
    </dgm:pt>
    <dgm:pt modelId="{1E060BF4-DCD5-495E-9995-65D86C97FFBA}" type="parTrans" cxnId="{629A9A3D-9EA0-45B7-81B0-F546E320E9D4}">
      <dgm:prSet/>
      <dgm:spPr/>
      <dgm:t>
        <a:bodyPr/>
        <a:lstStyle/>
        <a:p>
          <a:endParaRPr lang="en-US"/>
        </a:p>
      </dgm:t>
    </dgm:pt>
    <dgm:pt modelId="{786ED9A4-1C74-4E6C-85C8-277C4C765DDA}" type="sibTrans" cxnId="{629A9A3D-9EA0-45B7-81B0-F546E320E9D4}">
      <dgm:prSet/>
      <dgm:spPr/>
      <dgm:t>
        <a:bodyPr/>
        <a:lstStyle/>
        <a:p>
          <a:endParaRPr lang="en-US"/>
        </a:p>
      </dgm:t>
    </dgm:pt>
    <dgm:pt modelId="{3F2A3903-6C21-4AB0-8DA6-37F4C3B1BD6C}">
      <dgm:prSet/>
      <dgm:spPr/>
      <dgm:t>
        <a:bodyPr/>
        <a:lstStyle/>
        <a:p>
          <a:r>
            <a:rPr lang="en-US"/>
            <a:t>Do not threaten</a:t>
          </a:r>
        </a:p>
      </dgm:t>
    </dgm:pt>
    <dgm:pt modelId="{C6991732-E2DD-4C16-A181-F0CE75D17532}" type="parTrans" cxnId="{45025454-DE8D-41D5-B172-6A344CE2B77F}">
      <dgm:prSet/>
      <dgm:spPr/>
      <dgm:t>
        <a:bodyPr/>
        <a:lstStyle/>
        <a:p>
          <a:endParaRPr lang="en-US"/>
        </a:p>
      </dgm:t>
    </dgm:pt>
    <dgm:pt modelId="{2DFD6465-A360-4E2A-BC48-F60A08087269}" type="sibTrans" cxnId="{45025454-DE8D-41D5-B172-6A344CE2B77F}">
      <dgm:prSet/>
      <dgm:spPr/>
      <dgm:t>
        <a:bodyPr/>
        <a:lstStyle/>
        <a:p>
          <a:endParaRPr lang="en-US"/>
        </a:p>
      </dgm:t>
    </dgm:pt>
    <dgm:pt modelId="{2ECE4254-3B91-48B5-A80D-AF62A3266078}">
      <dgm:prSet custT="1"/>
      <dgm:spPr/>
      <dgm:t>
        <a:bodyPr/>
        <a:lstStyle/>
        <a:p>
          <a:r>
            <a:rPr lang="en-US" sz="1400" dirty="0"/>
            <a:t>anyone.</a:t>
          </a:r>
        </a:p>
      </dgm:t>
    </dgm:pt>
    <dgm:pt modelId="{74B9A2D6-F8F0-4B93-A17A-F58DAA8B93E4}" type="parTrans" cxnId="{B43E5922-A0AE-4B1A-9F8E-C6C67E0C2161}">
      <dgm:prSet/>
      <dgm:spPr/>
      <dgm:t>
        <a:bodyPr/>
        <a:lstStyle/>
        <a:p>
          <a:endParaRPr lang="en-US"/>
        </a:p>
      </dgm:t>
    </dgm:pt>
    <dgm:pt modelId="{A39D9774-916E-46AD-9881-9CEF23E25978}" type="sibTrans" cxnId="{B43E5922-A0AE-4B1A-9F8E-C6C67E0C2161}">
      <dgm:prSet/>
      <dgm:spPr/>
      <dgm:t>
        <a:bodyPr/>
        <a:lstStyle/>
        <a:p>
          <a:endParaRPr lang="en-US"/>
        </a:p>
      </dgm:t>
    </dgm:pt>
    <dgm:pt modelId="{0D54A2DD-A6E0-4A3A-895A-750B722CF5FB}" type="pres">
      <dgm:prSet presAssocID="{32375DC7-84BD-47EE-A9CF-6FDE553FFBDF}" presName="Name0" presStyleCnt="0">
        <dgm:presLayoutVars>
          <dgm:dir/>
          <dgm:animLvl val="lvl"/>
          <dgm:resizeHandles val="exact"/>
        </dgm:presLayoutVars>
      </dgm:prSet>
      <dgm:spPr/>
      <dgm:t>
        <a:bodyPr/>
        <a:lstStyle/>
        <a:p>
          <a:endParaRPr lang="en-US"/>
        </a:p>
      </dgm:t>
    </dgm:pt>
    <dgm:pt modelId="{5E6655DD-071E-4023-820F-55437D9E37CC}" type="pres">
      <dgm:prSet presAssocID="{63AB9DE5-EB23-4710-8D7A-86B5D5A2B0C0}" presName="linNode" presStyleCnt="0"/>
      <dgm:spPr/>
    </dgm:pt>
    <dgm:pt modelId="{C3EB21D7-F089-4698-9536-D9A0B45A3C20}" type="pres">
      <dgm:prSet presAssocID="{63AB9DE5-EB23-4710-8D7A-86B5D5A2B0C0}" presName="parentText" presStyleLbl="alignNode1" presStyleIdx="0" presStyleCnt="8">
        <dgm:presLayoutVars>
          <dgm:chMax val="1"/>
          <dgm:bulletEnabled/>
        </dgm:presLayoutVars>
      </dgm:prSet>
      <dgm:spPr/>
      <dgm:t>
        <a:bodyPr/>
        <a:lstStyle/>
        <a:p>
          <a:endParaRPr lang="en-US"/>
        </a:p>
      </dgm:t>
    </dgm:pt>
    <dgm:pt modelId="{0861C8BE-E63B-4E53-B835-6AF5F91A6049}" type="pres">
      <dgm:prSet presAssocID="{63AB9DE5-EB23-4710-8D7A-86B5D5A2B0C0}" presName="descendantText" presStyleLbl="alignAccFollowNode1" presStyleIdx="0" presStyleCnt="8">
        <dgm:presLayoutVars>
          <dgm:bulletEnabled/>
        </dgm:presLayoutVars>
      </dgm:prSet>
      <dgm:spPr/>
      <dgm:t>
        <a:bodyPr/>
        <a:lstStyle/>
        <a:p>
          <a:endParaRPr lang="en-US"/>
        </a:p>
      </dgm:t>
    </dgm:pt>
    <dgm:pt modelId="{BC707E7F-227B-40E2-8EEB-68D65575BAF4}" type="pres">
      <dgm:prSet presAssocID="{40349361-A959-4745-B028-3C0FDA62D71C}" presName="sp" presStyleCnt="0"/>
      <dgm:spPr/>
    </dgm:pt>
    <dgm:pt modelId="{C2759583-7EE5-4D53-B0E9-496458B34157}" type="pres">
      <dgm:prSet presAssocID="{4F248424-3139-492A-8DAD-A0ACDB6A64C0}" presName="linNode" presStyleCnt="0"/>
      <dgm:spPr/>
    </dgm:pt>
    <dgm:pt modelId="{BCC4C6B4-30FB-40D0-86A8-29C96F1A3D99}" type="pres">
      <dgm:prSet presAssocID="{4F248424-3139-492A-8DAD-A0ACDB6A64C0}" presName="parentText" presStyleLbl="alignNode1" presStyleIdx="1" presStyleCnt="8">
        <dgm:presLayoutVars>
          <dgm:chMax val="1"/>
          <dgm:bulletEnabled/>
        </dgm:presLayoutVars>
      </dgm:prSet>
      <dgm:spPr/>
      <dgm:t>
        <a:bodyPr/>
        <a:lstStyle/>
        <a:p>
          <a:endParaRPr lang="en-US"/>
        </a:p>
      </dgm:t>
    </dgm:pt>
    <dgm:pt modelId="{35CD80A3-BBB0-4F47-8C9E-20C960AFD30E}" type="pres">
      <dgm:prSet presAssocID="{4F248424-3139-492A-8DAD-A0ACDB6A64C0}" presName="descendantText" presStyleLbl="alignAccFollowNode1" presStyleIdx="1" presStyleCnt="8">
        <dgm:presLayoutVars>
          <dgm:bulletEnabled/>
        </dgm:presLayoutVars>
      </dgm:prSet>
      <dgm:spPr/>
      <dgm:t>
        <a:bodyPr/>
        <a:lstStyle/>
        <a:p>
          <a:endParaRPr lang="en-US"/>
        </a:p>
      </dgm:t>
    </dgm:pt>
    <dgm:pt modelId="{E22F11E7-AB3A-4A7D-9B58-B9242C7923B0}" type="pres">
      <dgm:prSet presAssocID="{FB3537A6-8FFD-457A-8452-96650FE23D9F}" presName="sp" presStyleCnt="0"/>
      <dgm:spPr/>
    </dgm:pt>
    <dgm:pt modelId="{4C2B6C26-156A-4BA2-AA44-0B5743475B35}" type="pres">
      <dgm:prSet presAssocID="{7C453499-3A41-4C62-8D57-E05F02622CA5}" presName="linNode" presStyleCnt="0"/>
      <dgm:spPr/>
    </dgm:pt>
    <dgm:pt modelId="{5B3CB44E-CDF3-4348-BB64-A4F9512FB9DC}" type="pres">
      <dgm:prSet presAssocID="{7C453499-3A41-4C62-8D57-E05F02622CA5}" presName="parentText" presStyleLbl="alignNode1" presStyleIdx="2" presStyleCnt="8">
        <dgm:presLayoutVars>
          <dgm:chMax val="1"/>
          <dgm:bulletEnabled/>
        </dgm:presLayoutVars>
      </dgm:prSet>
      <dgm:spPr/>
      <dgm:t>
        <a:bodyPr/>
        <a:lstStyle/>
        <a:p>
          <a:endParaRPr lang="en-US"/>
        </a:p>
      </dgm:t>
    </dgm:pt>
    <dgm:pt modelId="{5CE2279B-5061-4A9D-97EF-1B7055AF10BE}" type="pres">
      <dgm:prSet presAssocID="{7C453499-3A41-4C62-8D57-E05F02622CA5}" presName="descendantText" presStyleLbl="alignAccFollowNode1" presStyleIdx="2" presStyleCnt="8">
        <dgm:presLayoutVars>
          <dgm:bulletEnabled/>
        </dgm:presLayoutVars>
      </dgm:prSet>
      <dgm:spPr/>
      <dgm:t>
        <a:bodyPr/>
        <a:lstStyle/>
        <a:p>
          <a:endParaRPr lang="en-US"/>
        </a:p>
      </dgm:t>
    </dgm:pt>
    <dgm:pt modelId="{131EBCB9-4DBE-418C-9464-D929750A4CEF}" type="pres">
      <dgm:prSet presAssocID="{5BE18467-3D62-49D6-A660-3DFDDD9306EA}" presName="sp" presStyleCnt="0"/>
      <dgm:spPr/>
    </dgm:pt>
    <dgm:pt modelId="{22419D8C-342E-469E-ABC4-90B2F6401313}" type="pres">
      <dgm:prSet presAssocID="{46F80F27-C1C5-48C2-96B2-DEED24489B45}" presName="linNode" presStyleCnt="0"/>
      <dgm:spPr/>
    </dgm:pt>
    <dgm:pt modelId="{466B11CE-3C8D-4F11-9CFB-33E92C816A09}" type="pres">
      <dgm:prSet presAssocID="{46F80F27-C1C5-48C2-96B2-DEED24489B45}" presName="parentText" presStyleLbl="alignNode1" presStyleIdx="3" presStyleCnt="8">
        <dgm:presLayoutVars>
          <dgm:chMax val="1"/>
          <dgm:bulletEnabled/>
        </dgm:presLayoutVars>
      </dgm:prSet>
      <dgm:spPr/>
      <dgm:t>
        <a:bodyPr/>
        <a:lstStyle/>
        <a:p>
          <a:endParaRPr lang="en-US"/>
        </a:p>
      </dgm:t>
    </dgm:pt>
    <dgm:pt modelId="{08D3D4F9-8178-47D9-BF5C-8926E81BDCBD}" type="pres">
      <dgm:prSet presAssocID="{46F80F27-C1C5-48C2-96B2-DEED24489B45}" presName="descendantText" presStyleLbl="alignAccFollowNode1" presStyleIdx="3" presStyleCnt="8">
        <dgm:presLayoutVars>
          <dgm:bulletEnabled/>
        </dgm:presLayoutVars>
      </dgm:prSet>
      <dgm:spPr/>
      <dgm:t>
        <a:bodyPr/>
        <a:lstStyle/>
        <a:p>
          <a:endParaRPr lang="en-US"/>
        </a:p>
      </dgm:t>
    </dgm:pt>
    <dgm:pt modelId="{975B0597-ECF6-4E82-A5F9-A3C42D057027}" type="pres">
      <dgm:prSet presAssocID="{5657A220-7E8B-4036-8820-83845A56138F}" presName="sp" presStyleCnt="0"/>
      <dgm:spPr/>
    </dgm:pt>
    <dgm:pt modelId="{63D28D6B-5D71-4550-BA65-75F3B629E9FC}" type="pres">
      <dgm:prSet presAssocID="{8D4BF145-13CB-4D69-AD7C-1304028AD147}" presName="linNode" presStyleCnt="0"/>
      <dgm:spPr/>
    </dgm:pt>
    <dgm:pt modelId="{52D8E658-79B7-4B27-9092-D66CB2718A29}" type="pres">
      <dgm:prSet presAssocID="{8D4BF145-13CB-4D69-AD7C-1304028AD147}" presName="parentText" presStyleLbl="alignNode1" presStyleIdx="4" presStyleCnt="8">
        <dgm:presLayoutVars>
          <dgm:chMax val="1"/>
          <dgm:bulletEnabled/>
        </dgm:presLayoutVars>
      </dgm:prSet>
      <dgm:spPr/>
      <dgm:t>
        <a:bodyPr/>
        <a:lstStyle/>
        <a:p>
          <a:endParaRPr lang="en-US"/>
        </a:p>
      </dgm:t>
    </dgm:pt>
    <dgm:pt modelId="{F78A9736-F5E0-410C-8385-AD36DF2E0EDB}" type="pres">
      <dgm:prSet presAssocID="{8D4BF145-13CB-4D69-AD7C-1304028AD147}" presName="descendantText" presStyleLbl="alignAccFollowNode1" presStyleIdx="4" presStyleCnt="8">
        <dgm:presLayoutVars>
          <dgm:bulletEnabled/>
        </dgm:presLayoutVars>
      </dgm:prSet>
      <dgm:spPr/>
      <dgm:t>
        <a:bodyPr/>
        <a:lstStyle/>
        <a:p>
          <a:endParaRPr lang="en-US"/>
        </a:p>
      </dgm:t>
    </dgm:pt>
    <dgm:pt modelId="{2FF49426-025C-4511-8A34-809F5E680E63}" type="pres">
      <dgm:prSet presAssocID="{60B51323-72B4-4A21-8BAA-FC1C454E518B}" presName="sp" presStyleCnt="0"/>
      <dgm:spPr/>
    </dgm:pt>
    <dgm:pt modelId="{72B086C5-FA93-44E7-A502-CCDCFFE1DF86}" type="pres">
      <dgm:prSet presAssocID="{F256E256-82C0-4B0E-ADE8-E399FF1F0A7D}" presName="linNode" presStyleCnt="0"/>
      <dgm:spPr/>
    </dgm:pt>
    <dgm:pt modelId="{EC4F7CEB-3CC4-4F2E-8FD3-00CDDC3387E0}" type="pres">
      <dgm:prSet presAssocID="{F256E256-82C0-4B0E-ADE8-E399FF1F0A7D}" presName="parentText" presStyleLbl="alignNode1" presStyleIdx="5" presStyleCnt="8">
        <dgm:presLayoutVars>
          <dgm:chMax val="1"/>
          <dgm:bulletEnabled/>
        </dgm:presLayoutVars>
      </dgm:prSet>
      <dgm:spPr/>
      <dgm:t>
        <a:bodyPr/>
        <a:lstStyle/>
        <a:p>
          <a:endParaRPr lang="en-US"/>
        </a:p>
      </dgm:t>
    </dgm:pt>
    <dgm:pt modelId="{EC0A9E80-3BF6-4EC4-A7BA-009135BA9067}" type="pres">
      <dgm:prSet presAssocID="{F256E256-82C0-4B0E-ADE8-E399FF1F0A7D}" presName="descendantText" presStyleLbl="alignAccFollowNode1" presStyleIdx="5" presStyleCnt="8">
        <dgm:presLayoutVars>
          <dgm:bulletEnabled/>
        </dgm:presLayoutVars>
      </dgm:prSet>
      <dgm:spPr/>
      <dgm:t>
        <a:bodyPr/>
        <a:lstStyle/>
        <a:p>
          <a:endParaRPr lang="en-US"/>
        </a:p>
      </dgm:t>
    </dgm:pt>
    <dgm:pt modelId="{811A59E2-14AD-4513-84F6-34A6B5385846}" type="pres">
      <dgm:prSet presAssocID="{EE076A26-656C-4D89-8194-6235B8FBDC06}" presName="sp" presStyleCnt="0"/>
      <dgm:spPr/>
    </dgm:pt>
    <dgm:pt modelId="{04C297D2-1A92-445C-9E60-3B67D8A63B85}" type="pres">
      <dgm:prSet presAssocID="{BA6F449F-EC68-4586-90C1-43E328791D53}" presName="linNode" presStyleCnt="0"/>
      <dgm:spPr/>
    </dgm:pt>
    <dgm:pt modelId="{BEEF154A-D90B-40C3-A53F-EF0C8879DBF9}" type="pres">
      <dgm:prSet presAssocID="{BA6F449F-EC68-4586-90C1-43E328791D53}" presName="parentText" presStyleLbl="alignNode1" presStyleIdx="6" presStyleCnt="8">
        <dgm:presLayoutVars>
          <dgm:chMax val="1"/>
          <dgm:bulletEnabled/>
        </dgm:presLayoutVars>
      </dgm:prSet>
      <dgm:spPr/>
      <dgm:t>
        <a:bodyPr/>
        <a:lstStyle/>
        <a:p>
          <a:endParaRPr lang="en-US"/>
        </a:p>
      </dgm:t>
    </dgm:pt>
    <dgm:pt modelId="{84803D0F-710C-4F3E-B882-F2EFBE256EB2}" type="pres">
      <dgm:prSet presAssocID="{BA6F449F-EC68-4586-90C1-43E328791D53}" presName="descendantText" presStyleLbl="alignAccFollowNode1" presStyleIdx="6" presStyleCnt="8">
        <dgm:presLayoutVars>
          <dgm:bulletEnabled/>
        </dgm:presLayoutVars>
      </dgm:prSet>
      <dgm:spPr/>
      <dgm:t>
        <a:bodyPr/>
        <a:lstStyle/>
        <a:p>
          <a:endParaRPr lang="en-US"/>
        </a:p>
      </dgm:t>
    </dgm:pt>
    <dgm:pt modelId="{61807DE0-9084-458E-A8A8-33AD8BE78892}" type="pres">
      <dgm:prSet presAssocID="{3D13F391-48F3-404D-B0F4-7CE9912DEC11}" presName="sp" presStyleCnt="0"/>
      <dgm:spPr/>
    </dgm:pt>
    <dgm:pt modelId="{8DE368B5-4A9A-4274-9156-3C0F8259D6E4}" type="pres">
      <dgm:prSet presAssocID="{3F2A3903-6C21-4AB0-8DA6-37F4C3B1BD6C}" presName="linNode" presStyleCnt="0"/>
      <dgm:spPr/>
    </dgm:pt>
    <dgm:pt modelId="{7D2A6B25-823C-4870-A0FC-709633812F78}" type="pres">
      <dgm:prSet presAssocID="{3F2A3903-6C21-4AB0-8DA6-37F4C3B1BD6C}" presName="parentText" presStyleLbl="alignNode1" presStyleIdx="7" presStyleCnt="8">
        <dgm:presLayoutVars>
          <dgm:chMax val="1"/>
          <dgm:bulletEnabled/>
        </dgm:presLayoutVars>
      </dgm:prSet>
      <dgm:spPr/>
      <dgm:t>
        <a:bodyPr/>
        <a:lstStyle/>
        <a:p>
          <a:endParaRPr lang="en-US"/>
        </a:p>
      </dgm:t>
    </dgm:pt>
    <dgm:pt modelId="{473CDFBB-B579-4F43-BD87-A14F4703CD5C}" type="pres">
      <dgm:prSet presAssocID="{3F2A3903-6C21-4AB0-8DA6-37F4C3B1BD6C}" presName="descendantText" presStyleLbl="alignAccFollowNode1" presStyleIdx="7" presStyleCnt="8">
        <dgm:presLayoutVars>
          <dgm:bulletEnabled/>
        </dgm:presLayoutVars>
      </dgm:prSet>
      <dgm:spPr/>
      <dgm:t>
        <a:bodyPr/>
        <a:lstStyle/>
        <a:p>
          <a:endParaRPr lang="en-US"/>
        </a:p>
      </dgm:t>
    </dgm:pt>
  </dgm:ptLst>
  <dgm:cxnLst>
    <dgm:cxn modelId="{B43E5922-A0AE-4B1A-9F8E-C6C67E0C2161}" srcId="{3F2A3903-6C21-4AB0-8DA6-37F4C3B1BD6C}" destId="{2ECE4254-3B91-48B5-A80D-AF62A3266078}" srcOrd="0" destOrd="0" parTransId="{74B9A2D6-F8F0-4B93-A17A-F58DAA8B93E4}" sibTransId="{A39D9774-916E-46AD-9881-9CEF23E25978}"/>
    <dgm:cxn modelId="{8B384C4F-B083-46E5-8A75-C189D628475E}" srcId="{4F248424-3139-492A-8DAD-A0ACDB6A64C0}" destId="{30C00C76-A44C-4F33-8753-E3FC9EDF9A20}" srcOrd="0" destOrd="0" parTransId="{7811A057-A459-4F35-86B5-9E135E35FF36}" sibTransId="{EE58E39C-8310-41FF-BD84-3AA2855D2203}"/>
    <dgm:cxn modelId="{D6DC2F23-BC74-4878-AE96-8C193C7025BE}" srcId="{32375DC7-84BD-47EE-A9CF-6FDE553FFBDF}" destId="{4F248424-3139-492A-8DAD-A0ACDB6A64C0}" srcOrd="1" destOrd="0" parTransId="{B3009141-3EB2-45FE-B3C2-374EA63A7740}" sibTransId="{FB3537A6-8FFD-457A-8452-96650FE23D9F}"/>
    <dgm:cxn modelId="{65519D93-69B5-41FA-BD49-9C894F1504D6}" type="presOf" srcId="{F256E256-82C0-4B0E-ADE8-E399FF1F0A7D}" destId="{EC4F7CEB-3CC4-4F2E-8FD3-00CDDC3387E0}" srcOrd="0" destOrd="0" presId="urn:microsoft.com/office/officeart/2016/7/layout/VerticalSolidActionList"/>
    <dgm:cxn modelId="{4598F08D-C197-42AA-BF52-9CA4892E7DEA}" srcId="{32375DC7-84BD-47EE-A9CF-6FDE553FFBDF}" destId="{BA6F449F-EC68-4586-90C1-43E328791D53}" srcOrd="6" destOrd="0" parTransId="{5624608C-B14A-4DAD-ACC6-072B43D85573}" sibTransId="{3D13F391-48F3-404D-B0F4-7CE9912DEC11}"/>
    <dgm:cxn modelId="{24734508-9A9F-411B-A552-1EA208A04FBD}" type="presOf" srcId="{3F2A3903-6C21-4AB0-8DA6-37F4C3B1BD6C}" destId="{7D2A6B25-823C-4870-A0FC-709633812F78}" srcOrd="0" destOrd="0" presId="urn:microsoft.com/office/officeart/2016/7/layout/VerticalSolidActionList"/>
    <dgm:cxn modelId="{046C2850-EC49-4BB9-B87D-1F922A78F21D}" type="presOf" srcId="{32375DC7-84BD-47EE-A9CF-6FDE553FFBDF}" destId="{0D54A2DD-A6E0-4A3A-895A-750B722CF5FB}" srcOrd="0" destOrd="0" presId="urn:microsoft.com/office/officeart/2016/7/layout/VerticalSolidActionList"/>
    <dgm:cxn modelId="{A800964F-A246-46F6-BA49-3A6A4B0C2D03}" type="presOf" srcId="{2ECE4254-3B91-48B5-A80D-AF62A3266078}" destId="{473CDFBB-B579-4F43-BD87-A14F4703CD5C}" srcOrd="0" destOrd="0" presId="urn:microsoft.com/office/officeart/2016/7/layout/VerticalSolidActionList"/>
    <dgm:cxn modelId="{38D3B544-1B77-4FC9-BAD3-A229507A9F5B}" type="presOf" srcId="{4C771CBA-B1A9-4DD9-BF4F-C54BEBCCDAF3}" destId="{0861C8BE-E63B-4E53-B835-6AF5F91A6049}" srcOrd="0" destOrd="0" presId="urn:microsoft.com/office/officeart/2016/7/layout/VerticalSolidActionList"/>
    <dgm:cxn modelId="{90B35263-0922-40C7-B448-14F9011B18B8}" srcId="{7C453499-3A41-4C62-8D57-E05F02622CA5}" destId="{B8E9AB59-A981-4B4B-8402-3650CE905EB7}" srcOrd="0" destOrd="0" parTransId="{F38C4CA4-D54E-4FDC-B785-0682BB9CCFB1}" sibTransId="{DBCE772D-A2B1-4F6B-B627-5C01E2A1C303}"/>
    <dgm:cxn modelId="{1A483C7A-B4A1-4169-A65D-4817E3AA0850}" srcId="{32375DC7-84BD-47EE-A9CF-6FDE553FFBDF}" destId="{F256E256-82C0-4B0E-ADE8-E399FF1F0A7D}" srcOrd="5" destOrd="0" parTransId="{331E11C8-2AED-4701-BABF-769B393498BE}" sibTransId="{EE076A26-656C-4D89-8194-6235B8FBDC06}"/>
    <dgm:cxn modelId="{26141BDD-EFBA-4916-8E1F-7F88A8212388}" type="presOf" srcId="{30C00C76-A44C-4F33-8753-E3FC9EDF9A20}" destId="{35CD80A3-BBB0-4F47-8C9E-20C960AFD30E}" srcOrd="0" destOrd="0" presId="urn:microsoft.com/office/officeart/2016/7/layout/VerticalSolidActionList"/>
    <dgm:cxn modelId="{BA84C908-6133-4E33-9F0F-5DF22007D554}" srcId="{63AB9DE5-EB23-4710-8D7A-86B5D5A2B0C0}" destId="{4C771CBA-B1A9-4DD9-BF4F-C54BEBCCDAF3}" srcOrd="0" destOrd="0" parTransId="{8B3E0D2B-E9C4-4768-8ED0-794E5B9AAB39}" sibTransId="{46362133-4D1A-445E-B4E7-DED2AF601A5E}"/>
    <dgm:cxn modelId="{7599F736-578D-4473-B05D-AB6E35EA0250}" srcId="{46F80F27-C1C5-48C2-96B2-DEED24489B45}" destId="{B1D75BC5-B61E-4166-8266-D7D0CAF8BA5B}" srcOrd="0" destOrd="0" parTransId="{D2366307-C6BF-471E-8922-E406A9CA3CCB}" sibTransId="{E1B3F640-3A28-4AE1-A47E-A1DF002B54E0}"/>
    <dgm:cxn modelId="{BDA42577-25B5-4766-9364-197E122368D4}" srcId="{32375DC7-84BD-47EE-A9CF-6FDE553FFBDF}" destId="{8D4BF145-13CB-4D69-AD7C-1304028AD147}" srcOrd="4" destOrd="0" parTransId="{91E7946F-29E1-419A-A130-81F41C0D86C2}" sibTransId="{60B51323-72B4-4A21-8BAA-FC1C454E518B}"/>
    <dgm:cxn modelId="{D522DF88-B57F-4CDA-B7BC-D674A66C5157}" type="presOf" srcId="{7C453499-3A41-4C62-8D57-E05F02622CA5}" destId="{5B3CB44E-CDF3-4348-BB64-A4F9512FB9DC}" srcOrd="0" destOrd="0" presId="urn:microsoft.com/office/officeart/2016/7/layout/VerticalSolidActionList"/>
    <dgm:cxn modelId="{0664AD29-14B3-4A92-BED9-C46C17C2E5D8}" srcId="{32375DC7-84BD-47EE-A9CF-6FDE553FFBDF}" destId="{46F80F27-C1C5-48C2-96B2-DEED24489B45}" srcOrd="3" destOrd="0" parTransId="{04480312-17F1-48F1-814D-18D5C43B1640}" sibTransId="{5657A220-7E8B-4036-8820-83845A56138F}"/>
    <dgm:cxn modelId="{2F373414-3796-4E9E-89FC-8677D8A4801E}" type="presOf" srcId="{8D4BF145-13CB-4D69-AD7C-1304028AD147}" destId="{52D8E658-79B7-4B27-9092-D66CB2718A29}" srcOrd="0" destOrd="0" presId="urn:microsoft.com/office/officeart/2016/7/layout/VerticalSolidActionList"/>
    <dgm:cxn modelId="{45025454-DE8D-41D5-B172-6A344CE2B77F}" srcId="{32375DC7-84BD-47EE-A9CF-6FDE553FFBDF}" destId="{3F2A3903-6C21-4AB0-8DA6-37F4C3B1BD6C}" srcOrd="7" destOrd="0" parTransId="{C6991732-E2DD-4C16-A181-F0CE75D17532}" sibTransId="{2DFD6465-A360-4E2A-BC48-F60A08087269}"/>
    <dgm:cxn modelId="{107FD2CD-57B0-4D96-80CF-DC672B8115C6}" type="presOf" srcId="{0B332880-3911-4E64-941B-65B1AF293ED8}" destId="{84803D0F-710C-4F3E-B882-F2EFBE256EB2}" srcOrd="0" destOrd="0" presId="urn:microsoft.com/office/officeart/2016/7/layout/VerticalSolidActionList"/>
    <dgm:cxn modelId="{BB7CC209-0D41-4C0A-A665-14AC0E8CFE60}" type="presOf" srcId="{4C7193FB-638D-443B-87D1-52C33F4E7F36}" destId="{F78A9736-F5E0-410C-8385-AD36DF2E0EDB}" srcOrd="0" destOrd="0" presId="urn:microsoft.com/office/officeart/2016/7/layout/VerticalSolidActionList"/>
    <dgm:cxn modelId="{4D634DCF-05AC-45E5-AD29-33F838D9372D}" srcId="{F256E256-82C0-4B0E-ADE8-E399FF1F0A7D}" destId="{DE45F409-1A50-4C02-A3C9-796B0DFCB123}" srcOrd="0" destOrd="0" parTransId="{A631AE67-4D0D-4AD6-B949-7E3BEB5394DC}" sibTransId="{D3D7E7AB-5C92-4E9B-BD1C-53A71950B2AA}"/>
    <dgm:cxn modelId="{C3702B70-0170-4A7A-BC3D-BEA258AA9A2A}" srcId="{32375DC7-84BD-47EE-A9CF-6FDE553FFBDF}" destId="{7C453499-3A41-4C62-8D57-E05F02622CA5}" srcOrd="2" destOrd="0" parTransId="{4A43E7A3-DA43-4CC7-B91C-1622CD39EB28}" sibTransId="{5BE18467-3D62-49D6-A660-3DFDDD9306EA}"/>
    <dgm:cxn modelId="{629A9A3D-9EA0-45B7-81B0-F546E320E9D4}" srcId="{BA6F449F-EC68-4586-90C1-43E328791D53}" destId="{0B332880-3911-4E64-941B-65B1AF293ED8}" srcOrd="0" destOrd="0" parTransId="{1E060BF4-DCD5-495E-9995-65D86C97FFBA}" sibTransId="{786ED9A4-1C74-4E6C-85C8-277C4C765DDA}"/>
    <dgm:cxn modelId="{CCE2FCD1-DF94-4164-8533-0D8EBFF62062}" type="presOf" srcId="{B1D75BC5-B61E-4166-8266-D7D0CAF8BA5B}" destId="{08D3D4F9-8178-47D9-BF5C-8926E81BDCBD}" srcOrd="0" destOrd="0" presId="urn:microsoft.com/office/officeart/2016/7/layout/VerticalSolidActionList"/>
    <dgm:cxn modelId="{86FC5556-7B63-448A-8F49-645FD298B082}" srcId="{32375DC7-84BD-47EE-A9CF-6FDE553FFBDF}" destId="{63AB9DE5-EB23-4710-8D7A-86B5D5A2B0C0}" srcOrd="0" destOrd="0" parTransId="{90955AFB-7794-4136-997C-DFECBF3BA3A7}" sibTransId="{40349361-A959-4745-B028-3C0FDA62D71C}"/>
    <dgm:cxn modelId="{16F3CDAB-68BC-4027-88E1-240CB4DCCE5E}" type="presOf" srcId="{BA6F449F-EC68-4586-90C1-43E328791D53}" destId="{BEEF154A-D90B-40C3-A53F-EF0C8879DBF9}" srcOrd="0" destOrd="0" presId="urn:microsoft.com/office/officeart/2016/7/layout/VerticalSolidActionList"/>
    <dgm:cxn modelId="{714F9DE2-07C9-4ED9-BF09-A4D7580662C2}" type="presOf" srcId="{4F248424-3139-492A-8DAD-A0ACDB6A64C0}" destId="{BCC4C6B4-30FB-40D0-86A8-29C96F1A3D99}" srcOrd="0" destOrd="0" presId="urn:microsoft.com/office/officeart/2016/7/layout/VerticalSolidActionList"/>
    <dgm:cxn modelId="{B2C61021-5194-442E-81CC-F89D14DAB1D3}" type="presOf" srcId="{46F80F27-C1C5-48C2-96B2-DEED24489B45}" destId="{466B11CE-3C8D-4F11-9CFB-33E92C816A09}" srcOrd="0" destOrd="0" presId="urn:microsoft.com/office/officeart/2016/7/layout/VerticalSolidActionList"/>
    <dgm:cxn modelId="{163F14E3-40BD-4059-8E33-792E4A31F0C3}" type="presOf" srcId="{B8E9AB59-A981-4B4B-8402-3650CE905EB7}" destId="{5CE2279B-5061-4A9D-97EF-1B7055AF10BE}" srcOrd="0" destOrd="0" presId="urn:microsoft.com/office/officeart/2016/7/layout/VerticalSolidActionList"/>
    <dgm:cxn modelId="{C92F0038-CC3F-4E10-BD5A-A48FD8D49525}" srcId="{8D4BF145-13CB-4D69-AD7C-1304028AD147}" destId="{4C7193FB-638D-443B-87D1-52C33F4E7F36}" srcOrd="0" destOrd="0" parTransId="{02F27DE8-ACEF-4935-97ED-E3B2B6A0FCEA}" sibTransId="{59418CC8-B922-4E71-8209-CB746D4C1051}"/>
    <dgm:cxn modelId="{966029B5-EE86-4793-834B-5FAA0D94A4A1}" type="presOf" srcId="{DE45F409-1A50-4C02-A3C9-796B0DFCB123}" destId="{EC0A9E80-3BF6-4EC4-A7BA-009135BA9067}" srcOrd="0" destOrd="0" presId="urn:microsoft.com/office/officeart/2016/7/layout/VerticalSolidActionList"/>
    <dgm:cxn modelId="{C8F1AB83-EAA9-4F33-9ABB-66FDD4FA7897}" type="presOf" srcId="{63AB9DE5-EB23-4710-8D7A-86B5D5A2B0C0}" destId="{C3EB21D7-F089-4698-9536-D9A0B45A3C20}" srcOrd="0" destOrd="0" presId="urn:microsoft.com/office/officeart/2016/7/layout/VerticalSolidActionList"/>
    <dgm:cxn modelId="{2DACA22C-FE48-44D1-8F96-18EF59040BFC}" type="presParOf" srcId="{0D54A2DD-A6E0-4A3A-895A-750B722CF5FB}" destId="{5E6655DD-071E-4023-820F-55437D9E37CC}" srcOrd="0" destOrd="0" presId="urn:microsoft.com/office/officeart/2016/7/layout/VerticalSolidActionList"/>
    <dgm:cxn modelId="{EBD3F62A-B75F-454C-B768-D2AFD2B4DD50}" type="presParOf" srcId="{5E6655DD-071E-4023-820F-55437D9E37CC}" destId="{C3EB21D7-F089-4698-9536-D9A0B45A3C20}" srcOrd="0" destOrd="0" presId="urn:microsoft.com/office/officeart/2016/7/layout/VerticalSolidActionList"/>
    <dgm:cxn modelId="{855335F8-215E-4765-811D-831818A7AC9A}" type="presParOf" srcId="{5E6655DD-071E-4023-820F-55437D9E37CC}" destId="{0861C8BE-E63B-4E53-B835-6AF5F91A6049}" srcOrd="1" destOrd="0" presId="urn:microsoft.com/office/officeart/2016/7/layout/VerticalSolidActionList"/>
    <dgm:cxn modelId="{DFC083B4-F754-4A28-BFB0-766B9254EDEF}" type="presParOf" srcId="{0D54A2DD-A6E0-4A3A-895A-750B722CF5FB}" destId="{BC707E7F-227B-40E2-8EEB-68D65575BAF4}" srcOrd="1" destOrd="0" presId="urn:microsoft.com/office/officeart/2016/7/layout/VerticalSolidActionList"/>
    <dgm:cxn modelId="{F02087E2-F2E6-49FE-80E3-A77D7CFACF20}" type="presParOf" srcId="{0D54A2DD-A6E0-4A3A-895A-750B722CF5FB}" destId="{C2759583-7EE5-4D53-B0E9-496458B34157}" srcOrd="2" destOrd="0" presId="urn:microsoft.com/office/officeart/2016/7/layout/VerticalSolidActionList"/>
    <dgm:cxn modelId="{214B13FD-1475-4D3D-8356-567EB2D773EF}" type="presParOf" srcId="{C2759583-7EE5-4D53-B0E9-496458B34157}" destId="{BCC4C6B4-30FB-40D0-86A8-29C96F1A3D99}" srcOrd="0" destOrd="0" presId="urn:microsoft.com/office/officeart/2016/7/layout/VerticalSolidActionList"/>
    <dgm:cxn modelId="{66B16147-C40F-4A87-ADE9-4AF73CFEA34D}" type="presParOf" srcId="{C2759583-7EE5-4D53-B0E9-496458B34157}" destId="{35CD80A3-BBB0-4F47-8C9E-20C960AFD30E}" srcOrd="1" destOrd="0" presId="urn:microsoft.com/office/officeart/2016/7/layout/VerticalSolidActionList"/>
    <dgm:cxn modelId="{D28205AE-AF84-4BCF-9FF6-BD2319FCA64E}" type="presParOf" srcId="{0D54A2DD-A6E0-4A3A-895A-750B722CF5FB}" destId="{E22F11E7-AB3A-4A7D-9B58-B9242C7923B0}" srcOrd="3" destOrd="0" presId="urn:microsoft.com/office/officeart/2016/7/layout/VerticalSolidActionList"/>
    <dgm:cxn modelId="{FFEF341C-F2CD-4A24-A7FB-6A6BEF174EA8}" type="presParOf" srcId="{0D54A2DD-A6E0-4A3A-895A-750B722CF5FB}" destId="{4C2B6C26-156A-4BA2-AA44-0B5743475B35}" srcOrd="4" destOrd="0" presId="urn:microsoft.com/office/officeart/2016/7/layout/VerticalSolidActionList"/>
    <dgm:cxn modelId="{A00AC4EE-BC9F-47C4-B01E-E95CA2864C34}" type="presParOf" srcId="{4C2B6C26-156A-4BA2-AA44-0B5743475B35}" destId="{5B3CB44E-CDF3-4348-BB64-A4F9512FB9DC}" srcOrd="0" destOrd="0" presId="urn:microsoft.com/office/officeart/2016/7/layout/VerticalSolidActionList"/>
    <dgm:cxn modelId="{FF798C52-374E-4C82-AA21-EFD2E6558AE0}" type="presParOf" srcId="{4C2B6C26-156A-4BA2-AA44-0B5743475B35}" destId="{5CE2279B-5061-4A9D-97EF-1B7055AF10BE}" srcOrd="1" destOrd="0" presId="urn:microsoft.com/office/officeart/2016/7/layout/VerticalSolidActionList"/>
    <dgm:cxn modelId="{16A7A84D-BB2C-4818-BBD9-7A98DB9D9C66}" type="presParOf" srcId="{0D54A2DD-A6E0-4A3A-895A-750B722CF5FB}" destId="{131EBCB9-4DBE-418C-9464-D929750A4CEF}" srcOrd="5" destOrd="0" presId="urn:microsoft.com/office/officeart/2016/7/layout/VerticalSolidActionList"/>
    <dgm:cxn modelId="{2F8204F5-3B5C-4D00-B056-9CDD5A850D2B}" type="presParOf" srcId="{0D54A2DD-A6E0-4A3A-895A-750B722CF5FB}" destId="{22419D8C-342E-469E-ABC4-90B2F6401313}" srcOrd="6" destOrd="0" presId="urn:microsoft.com/office/officeart/2016/7/layout/VerticalSolidActionList"/>
    <dgm:cxn modelId="{25E6AD47-F882-4176-82FE-56152BA622C9}" type="presParOf" srcId="{22419D8C-342E-469E-ABC4-90B2F6401313}" destId="{466B11CE-3C8D-4F11-9CFB-33E92C816A09}" srcOrd="0" destOrd="0" presId="urn:microsoft.com/office/officeart/2016/7/layout/VerticalSolidActionList"/>
    <dgm:cxn modelId="{41CB7BF1-E405-49E7-B6AA-A4241D1408A8}" type="presParOf" srcId="{22419D8C-342E-469E-ABC4-90B2F6401313}" destId="{08D3D4F9-8178-47D9-BF5C-8926E81BDCBD}" srcOrd="1" destOrd="0" presId="urn:microsoft.com/office/officeart/2016/7/layout/VerticalSolidActionList"/>
    <dgm:cxn modelId="{55A8DE84-268A-4EB5-A0E3-1AF43AB7A819}" type="presParOf" srcId="{0D54A2DD-A6E0-4A3A-895A-750B722CF5FB}" destId="{975B0597-ECF6-4E82-A5F9-A3C42D057027}" srcOrd="7" destOrd="0" presId="urn:microsoft.com/office/officeart/2016/7/layout/VerticalSolidActionList"/>
    <dgm:cxn modelId="{9A481FDC-A8CE-41AC-86F0-704EE373A082}" type="presParOf" srcId="{0D54A2DD-A6E0-4A3A-895A-750B722CF5FB}" destId="{63D28D6B-5D71-4550-BA65-75F3B629E9FC}" srcOrd="8" destOrd="0" presId="urn:microsoft.com/office/officeart/2016/7/layout/VerticalSolidActionList"/>
    <dgm:cxn modelId="{D9D89774-6EAE-4E71-A0AF-1982B780F053}" type="presParOf" srcId="{63D28D6B-5D71-4550-BA65-75F3B629E9FC}" destId="{52D8E658-79B7-4B27-9092-D66CB2718A29}" srcOrd="0" destOrd="0" presId="urn:microsoft.com/office/officeart/2016/7/layout/VerticalSolidActionList"/>
    <dgm:cxn modelId="{8ECEAA56-D79C-401B-A34C-65CE2970E566}" type="presParOf" srcId="{63D28D6B-5D71-4550-BA65-75F3B629E9FC}" destId="{F78A9736-F5E0-410C-8385-AD36DF2E0EDB}" srcOrd="1" destOrd="0" presId="urn:microsoft.com/office/officeart/2016/7/layout/VerticalSolidActionList"/>
    <dgm:cxn modelId="{3EB08363-30F3-4764-B6CA-0C5F33E8049E}" type="presParOf" srcId="{0D54A2DD-A6E0-4A3A-895A-750B722CF5FB}" destId="{2FF49426-025C-4511-8A34-809F5E680E63}" srcOrd="9" destOrd="0" presId="urn:microsoft.com/office/officeart/2016/7/layout/VerticalSolidActionList"/>
    <dgm:cxn modelId="{5E8C0DEF-8893-4B71-A998-F9CECA8BD86B}" type="presParOf" srcId="{0D54A2DD-A6E0-4A3A-895A-750B722CF5FB}" destId="{72B086C5-FA93-44E7-A502-CCDCFFE1DF86}" srcOrd="10" destOrd="0" presId="urn:microsoft.com/office/officeart/2016/7/layout/VerticalSolidActionList"/>
    <dgm:cxn modelId="{BA5E031F-CB49-45CE-BC40-E90CAD3B28CD}" type="presParOf" srcId="{72B086C5-FA93-44E7-A502-CCDCFFE1DF86}" destId="{EC4F7CEB-3CC4-4F2E-8FD3-00CDDC3387E0}" srcOrd="0" destOrd="0" presId="urn:microsoft.com/office/officeart/2016/7/layout/VerticalSolidActionList"/>
    <dgm:cxn modelId="{224640F7-D580-42C3-956A-2AC052BD71B7}" type="presParOf" srcId="{72B086C5-FA93-44E7-A502-CCDCFFE1DF86}" destId="{EC0A9E80-3BF6-4EC4-A7BA-009135BA9067}" srcOrd="1" destOrd="0" presId="urn:microsoft.com/office/officeart/2016/7/layout/VerticalSolidActionList"/>
    <dgm:cxn modelId="{D83AB3CD-06F5-4D32-9C1F-DCE5ABE3A548}" type="presParOf" srcId="{0D54A2DD-A6E0-4A3A-895A-750B722CF5FB}" destId="{811A59E2-14AD-4513-84F6-34A6B5385846}" srcOrd="11" destOrd="0" presId="urn:microsoft.com/office/officeart/2016/7/layout/VerticalSolidActionList"/>
    <dgm:cxn modelId="{6BA71ACA-4EA7-49F2-A102-179A5144A8D2}" type="presParOf" srcId="{0D54A2DD-A6E0-4A3A-895A-750B722CF5FB}" destId="{04C297D2-1A92-445C-9E60-3B67D8A63B85}" srcOrd="12" destOrd="0" presId="urn:microsoft.com/office/officeart/2016/7/layout/VerticalSolidActionList"/>
    <dgm:cxn modelId="{065BECAB-D7DE-41D0-940B-8026C0191454}" type="presParOf" srcId="{04C297D2-1A92-445C-9E60-3B67D8A63B85}" destId="{BEEF154A-D90B-40C3-A53F-EF0C8879DBF9}" srcOrd="0" destOrd="0" presId="urn:microsoft.com/office/officeart/2016/7/layout/VerticalSolidActionList"/>
    <dgm:cxn modelId="{5057732D-A791-4EB1-965E-6434905FBD41}" type="presParOf" srcId="{04C297D2-1A92-445C-9E60-3B67D8A63B85}" destId="{84803D0F-710C-4F3E-B882-F2EFBE256EB2}" srcOrd="1" destOrd="0" presId="urn:microsoft.com/office/officeart/2016/7/layout/VerticalSolidActionList"/>
    <dgm:cxn modelId="{36A96D47-F370-43F6-9A55-FBEAE03D671F}" type="presParOf" srcId="{0D54A2DD-A6E0-4A3A-895A-750B722CF5FB}" destId="{61807DE0-9084-458E-A8A8-33AD8BE78892}" srcOrd="13" destOrd="0" presId="urn:microsoft.com/office/officeart/2016/7/layout/VerticalSolidActionList"/>
    <dgm:cxn modelId="{06C5FAF5-2386-4394-B36B-9D356452F00B}" type="presParOf" srcId="{0D54A2DD-A6E0-4A3A-895A-750B722CF5FB}" destId="{8DE368B5-4A9A-4274-9156-3C0F8259D6E4}" srcOrd="14" destOrd="0" presId="urn:microsoft.com/office/officeart/2016/7/layout/VerticalSolidActionList"/>
    <dgm:cxn modelId="{286C02AA-9FA8-4613-A5ED-59F85BC87A34}" type="presParOf" srcId="{8DE368B5-4A9A-4274-9156-3C0F8259D6E4}" destId="{7D2A6B25-823C-4870-A0FC-709633812F78}" srcOrd="0" destOrd="0" presId="urn:microsoft.com/office/officeart/2016/7/layout/VerticalSolidActionList"/>
    <dgm:cxn modelId="{ABEE5C7B-5975-4F93-83E5-42166406310F}" type="presParOf" srcId="{8DE368B5-4A9A-4274-9156-3C0F8259D6E4}" destId="{473CDFBB-B579-4F43-BD87-A14F4703CD5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DDADAAD-DAF4-49C0-BACB-C00079150FC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E7C3FE87-2088-418F-9314-1B4D914954CC}">
      <dgm:prSet/>
      <dgm:spPr/>
      <dgm:t>
        <a:bodyPr/>
        <a:lstStyle/>
        <a:p>
          <a:r>
            <a:rPr lang="en-US" dirty="0"/>
            <a:t>Both employees and students can file civil suits for money damages for sexual harassment.</a:t>
          </a:r>
        </a:p>
      </dgm:t>
    </dgm:pt>
    <dgm:pt modelId="{C48FCC55-E1B3-4210-A9F6-547BD222FF5D}" type="parTrans" cxnId="{65571319-CF00-4E2C-AE0C-3ACC7AB41440}">
      <dgm:prSet/>
      <dgm:spPr/>
      <dgm:t>
        <a:bodyPr/>
        <a:lstStyle/>
        <a:p>
          <a:endParaRPr lang="en-US"/>
        </a:p>
      </dgm:t>
    </dgm:pt>
    <dgm:pt modelId="{D73AF170-00F9-4EB9-9ADF-452645941708}" type="sibTrans" cxnId="{65571319-CF00-4E2C-AE0C-3ACC7AB41440}">
      <dgm:prSet/>
      <dgm:spPr/>
      <dgm:t>
        <a:bodyPr/>
        <a:lstStyle/>
        <a:p>
          <a:endParaRPr lang="en-US"/>
        </a:p>
      </dgm:t>
    </dgm:pt>
    <dgm:pt modelId="{525C34F7-BA07-426F-9F21-1A136924A204}">
      <dgm:prSet/>
      <dgm:spPr/>
      <dgm:t>
        <a:bodyPr/>
        <a:lstStyle/>
        <a:p>
          <a:r>
            <a:rPr lang="en-US" dirty="0"/>
            <a:t>Employees and students can complain to multiple enforcement agencies, both state and federal.</a:t>
          </a:r>
        </a:p>
      </dgm:t>
    </dgm:pt>
    <dgm:pt modelId="{87579ACE-3243-42B3-BD4E-05534A8D0204}" type="parTrans" cxnId="{C47637FB-260C-4F24-84A1-67D0B8DCB18D}">
      <dgm:prSet/>
      <dgm:spPr/>
      <dgm:t>
        <a:bodyPr/>
        <a:lstStyle/>
        <a:p>
          <a:endParaRPr lang="en-US"/>
        </a:p>
      </dgm:t>
    </dgm:pt>
    <dgm:pt modelId="{6080CAB4-DB5A-4726-8AF9-71AC4E6D92F8}" type="sibTrans" cxnId="{C47637FB-260C-4F24-84A1-67D0B8DCB18D}">
      <dgm:prSet/>
      <dgm:spPr/>
      <dgm:t>
        <a:bodyPr/>
        <a:lstStyle/>
        <a:p>
          <a:endParaRPr lang="en-US"/>
        </a:p>
      </dgm:t>
    </dgm:pt>
    <dgm:pt modelId="{290AAE22-124C-41D7-BF4A-B1101FD72E7A}">
      <dgm:prSet/>
      <dgm:spPr/>
      <dgm:t>
        <a:bodyPr/>
        <a:lstStyle/>
        <a:p>
          <a:r>
            <a:rPr lang="en-US" dirty="0"/>
            <a:t>Title IX can be enforced through loss of federal funding, or through compliance plans entered to prevent loss of such funding.</a:t>
          </a:r>
        </a:p>
      </dgm:t>
    </dgm:pt>
    <dgm:pt modelId="{D586E11A-EB8B-497E-A682-86CD36B9003A}" type="parTrans" cxnId="{45F402EA-0DD5-4BB2-AB55-BDCE062CB765}">
      <dgm:prSet/>
      <dgm:spPr/>
      <dgm:t>
        <a:bodyPr/>
        <a:lstStyle/>
        <a:p>
          <a:endParaRPr lang="en-US"/>
        </a:p>
      </dgm:t>
    </dgm:pt>
    <dgm:pt modelId="{184964E8-47D8-4BAA-8674-F4362DD59165}" type="sibTrans" cxnId="{45F402EA-0DD5-4BB2-AB55-BDCE062CB765}">
      <dgm:prSet/>
      <dgm:spPr/>
      <dgm:t>
        <a:bodyPr/>
        <a:lstStyle/>
        <a:p>
          <a:endParaRPr lang="en-US"/>
        </a:p>
      </dgm:t>
    </dgm:pt>
    <dgm:pt modelId="{7CAA3CB1-70C3-49AF-8E9E-8096D69CAF81}">
      <dgm:prSet/>
      <dgm:spPr/>
      <dgm:t>
        <a:bodyPr/>
        <a:lstStyle/>
        <a:p>
          <a:r>
            <a:rPr lang="en-US" dirty="0"/>
            <a:t>The conduct that gives rise to sexual harassment claims can easily give rise, in many cases, to other legal claims as well.</a:t>
          </a:r>
        </a:p>
      </dgm:t>
    </dgm:pt>
    <dgm:pt modelId="{0BF29D1E-8073-481E-B9D2-6D899308F0B3}" type="parTrans" cxnId="{3C5B5F06-4436-4715-8DF5-D65880218283}">
      <dgm:prSet/>
      <dgm:spPr/>
      <dgm:t>
        <a:bodyPr/>
        <a:lstStyle/>
        <a:p>
          <a:endParaRPr lang="en-US"/>
        </a:p>
      </dgm:t>
    </dgm:pt>
    <dgm:pt modelId="{A136B8B1-D759-4F04-B04B-518E9D30064C}" type="sibTrans" cxnId="{3C5B5F06-4436-4715-8DF5-D65880218283}">
      <dgm:prSet/>
      <dgm:spPr/>
      <dgm:t>
        <a:bodyPr/>
        <a:lstStyle/>
        <a:p>
          <a:endParaRPr lang="en-US"/>
        </a:p>
      </dgm:t>
    </dgm:pt>
    <dgm:pt modelId="{68AF8ECF-C2B7-46D3-9BDA-4EA8202B73D9}">
      <dgm:prSet custT="1"/>
      <dgm:spPr/>
      <dgm:t>
        <a:bodyPr/>
        <a:lstStyle/>
        <a:p>
          <a:r>
            <a:rPr lang="en-US" sz="2000" dirty="0"/>
            <a:t>Conduct by school staff that gives rise to sexual harassment can result in loss of jobs and licensure.</a:t>
          </a:r>
        </a:p>
      </dgm:t>
    </dgm:pt>
    <dgm:pt modelId="{4BB7F79E-77D4-4C7D-A4E5-CB5F8E6C87F5}" type="parTrans" cxnId="{9D32F0B9-2484-42CB-88AD-5FC735B9F47A}">
      <dgm:prSet/>
      <dgm:spPr/>
      <dgm:t>
        <a:bodyPr/>
        <a:lstStyle/>
        <a:p>
          <a:endParaRPr lang="en-US"/>
        </a:p>
      </dgm:t>
    </dgm:pt>
    <dgm:pt modelId="{6009B148-90F6-4058-94E6-011A021C25E5}" type="sibTrans" cxnId="{9D32F0B9-2484-42CB-88AD-5FC735B9F47A}">
      <dgm:prSet/>
      <dgm:spPr/>
      <dgm:t>
        <a:bodyPr/>
        <a:lstStyle/>
        <a:p>
          <a:endParaRPr lang="en-US"/>
        </a:p>
      </dgm:t>
    </dgm:pt>
    <dgm:pt modelId="{641AA479-6DE5-486A-83D2-6D21C89C6AD6}">
      <dgm:prSet/>
      <dgm:spPr/>
      <dgm:t>
        <a:bodyPr/>
        <a:lstStyle/>
        <a:p>
          <a:r>
            <a:rPr lang="en-US" dirty="0"/>
            <a:t>Some sexually harassing conduct is, obviously, criminal and can result in criminal prosecution.</a:t>
          </a:r>
        </a:p>
      </dgm:t>
    </dgm:pt>
    <dgm:pt modelId="{7AF3DA82-8E73-4B10-BFE5-7DE0ABC5F2C8}" type="parTrans" cxnId="{DC25A177-65BC-4D63-93C1-4CE931EAA02D}">
      <dgm:prSet/>
      <dgm:spPr/>
      <dgm:t>
        <a:bodyPr/>
        <a:lstStyle/>
        <a:p>
          <a:endParaRPr lang="en-US"/>
        </a:p>
      </dgm:t>
    </dgm:pt>
    <dgm:pt modelId="{F1987914-1724-4FCE-B639-3509C1077233}" type="sibTrans" cxnId="{DC25A177-65BC-4D63-93C1-4CE931EAA02D}">
      <dgm:prSet/>
      <dgm:spPr/>
      <dgm:t>
        <a:bodyPr/>
        <a:lstStyle/>
        <a:p>
          <a:endParaRPr lang="en-US"/>
        </a:p>
      </dgm:t>
    </dgm:pt>
    <dgm:pt modelId="{C059DC85-D0F3-4D0B-BD91-9F04E1DA9B84}" type="pres">
      <dgm:prSet presAssocID="{BDDADAAD-DAF4-49C0-BACB-C00079150FC1}" presName="diagram" presStyleCnt="0">
        <dgm:presLayoutVars>
          <dgm:dir/>
          <dgm:resizeHandles val="exact"/>
        </dgm:presLayoutVars>
      </dgm:prSet>
      <dgm:spPr/>
      <dgm:t>
        <a:bodyPr/>
        <a:lstStyle/>
        <a:p>
          <a:endParaRPr lang="en-US"/>
        </a:p>
      </dgm:t>
    </dgm:pt>
    <dgm:pt modelId="{3C33CB7C-792C-4BAF-AAE0-86C1BFD64C23}" type="pres">
      <dgm:prSet presAssocID="{E7C3FE87-2088-418F-9314-1B4D914954CC}" presName="node" presStyleLbl="node1" presStyleIdx="0" presStyleCnt="6">
        <dgm:presLayoutVars>
          <dgm:bulletEnabled val="1"/>
        </dgm:presLayoutVars>
      </dgm:prSet>
      <dgm:spPr/>
      <dgm:t>
        <a:bodyPr/>
        <a:lstStyle/>
        <a:p>
          <a:endParaRPr lang="en-US"/>
        </a:p>
      </dgm:t>
    </dgm:pt>
    <dgm:pt modelId="{C4837452-1DB2-44C6-98C6-B63F015AC26A}" type="pres">
      <dgm:prSet presAssocID="{D73AF170-00F9-4EB9-9ADF-452645941708}" presName="sibTrans" presStyleCnt="0"/>
      <dgm:spPr/>
    </dgm:pt>
    <dgm:pt modelId="{97571403-442D-40D5-AB93-C6800D7149F9}" type="pres">
      <dgm:prSet presAssocID="{525C34F7-BA07-426F-9F21-1A136924A204}" presName="node" presStyleLbl="node1" presStyleIdx="1" presStyleCnt="6">
        <dgm:presLayoutVars>
          <dgm:bulletEnabled val="1"/>
        </dgm:presLayoutVars>
      </dgm:prSet>
      <dgm:spPr/>
      <dgm:t>
        <a:bodyPr/>
        <a:lstStyle/>
        <a:p>
          <a:endParaRPr lang="en-US"/>
        </a:p>
      </dgm:t>
    </dgm:pt>
    <dgm:pt modelId="{470B09D4-BB6E-4F2B-8234-0F472463281E}" type="pres">
      <dgm:prSet presAssocID="{6080CAB4-DB5A-4726-8AF9-71AC4E6D92F8}" presName="sibTrans" presStyleCnt="0"/>
      <dgm:spPr/>
    </dgm:pt>
    <dgm:pt modelId="{9567A2E5-80CD-4D7E-944E-F5714A51B085}" type="pres">
      <dgm:prSet presAssocID="{290AAE22-124C-41D7-BF4A-B1101FD72E7A}" presName="node" presStyleLbl="node1" presStyleIdx="2" presStyleCnt="6">
        <dgm:presLayoutVars>
          <dgm:bulletEnabled val="1"/>
        </dgm:presLayoutVars>
      </dgm:prSet>
      <dgm:spPr/>
      <dgm:t>
        <a:bodyPr/>
        <a:lstStyle/>
        <a:p>
          <a:endParaRPr lang="en-US"/>
        </a:p>
      </dgm:t>
    </dgm:pt>
    <dgm:pt modelId="{70F0B9CE-45D1-433D-B16D-1F77E185FFE2}" type="pres">
      <dgm:prSet presAssocID="{184964E8-47D8-4BAA-8674-F4362DD59165}" presName="sibTrans" presStyleCnt="0"/>
      <dgm:spPr/>
    </dgm:pt>
    <dgm:pt modelId="{433C2D53-EDA9-46E4-8579-3A8266862964}" type="pres">
      <dgm:prSet presAssocID="{7CAA3CB1-70C3-49AF-8E9E-8096D69CAF81}" presName="node" presStyleLbl="node1" presStyleIdx="3" presStyleCnt="6">
        <dgm:presLayoutVars>
          <dgm:bulletEnabled val="1"/>
        </dgm:presLayoutVars>
      </dgm:prSet>
      <dgm:spPr/>
      <dgm:t>
        <a:bodyPr/>
        <a:lstStyle/>
        <a:p>
          <a:endParaRPr lang="en-US"/>
        </a:p>
      </dgm:t>
    </dgm:pt>
    <dgm:pt modelId="{3A18C281-FFB8-492B-846E-B478A53513FD}" type="pres">
      <dgm:prSet presAssocID="{A136B8B1-D759-4F04-B04B-518E9D30064C}" presName="sibTrans" presStyleCnt="0"/>
      <dgm:spPr/>
    </dgm:pt>
    <dgm:pt modelId="{D9CB059C-39F5-4604-98E6-BE7D8E6607EE}" type="pres">
      <dgm:prSet presAssocID="{68AF8ECF-C2B7-46D3-9BDA-4EA8202B73D9}" presName="node" presStyleLbl="node1" presStyleIdx="4" presStyleCnt="6">
        <dgm:presLayoutVars>
          <dgm:bulletEnabled val="1"/>
        </dgm:presLayoutVars>
      </dgm:prSet>
      <dgm:spPr/>
      <dgm:t>
        <a:bodyPr/>
        <a:lstStyle/>
        <a:p>
          <a:endParaRPr lang="en-US"/>
        </a:p>
      </dgm:t>
    </dgm:pt>
    <dgm:pt modelId="{5D5CD4D4-68C1-4ABB-BEF8-C00C2776A15F}" type="pres">
      <dgm:prSet presAssocID="{6009B148-90F6-4058-94E6-011A021C25E5}" presName="sibTrans" presStyleCnt="0"/>
      <dgm:spPr/>
    </dgm:pt>
    <dgm:pt modelId="{8B869EB7-AB8A-4396-BD2E-C133CE79D545}" type="pres">
      <dgm:prSet presAssocID="{641AA479-6DE5-486A-83D2-6D21C89C6AD6}" presName="node" presStyleLbl="node1" presStyleIdx="5" presStyleCnt="6">
        <dgm:presLayoutVars>
          <dgm:bulletEnabled val="1"/>
        </dgm:presLayoutVars>
      </dgm:prSet>
      <dgm:spPr/>
      <dgm:t>
        <a:bodyPr/>
        <a:lstStyle/>
        <a:p>
          <a:endParaRPr lang="en-US"/>
        </a:p>
      </dgm:t>
    </dgm:pt>
  </dgm:ptLst>
  <dgm:cxnLst>
    <dgm:cxn modelId="{65571319-CF00-4E2C-AE0C-3ACC7AB41440}" srcId="{BDDADAAD-DAF4-49C0-BACB-C00079150FC1}" destId="{E7C3FE87-2088-418F-9314-1B4D914954CC}" srcOrd="0" destOrd="0" parTransId="{C48FCC55-E1B3-4210-A9F6-547BD222FF5D}" sibTransId="{D73AF170-00F9-4EB9-9ADF-452645941708}"/>
    <dgm:cxn modelId="{3C5B5F06-4436-4715-8DF5-D65880218283}" srcId="{BDDADAAD-DAF4-49C0-BACB-C00079150FC1}" destId="{7CAA3CB1-70C3-49AF-8E9E-8096D69CAF81}" srcOrd="3" destOrd="0" parTransId="{0BF29D1E-8073-481E-B9D2-6D899308F0B3}" sibTransId="{A136B8B1-D759-4F04-B04B-518E9D30064C}"/>
    <dgm:cxn modelId="{980C637B-3F76-42C1-8944-D7F8707AB79C}" type="presOf" srcId="{68AF8ECF-C2B7-46D3-9BDA-4EA8202B73D9}" destId="{D9CB059C-39F5-4604-98E6-BE7D8E6607EE}" srcOrd="0" destOrd="0" presId="urn:microsoft.com/office/officeart/2005/8/layout/default"/>
    <dgm:cxn modelId="{ADA8B42C-D29F-42EA-BA57-7A16A3813109}" type="presOf" srcId="{E7C3FE87-2088-418F-9314-1B4D914954CC}" destId="{3C33CB7C-792C-4BAF-AAE0-86C1BFD64C23}" srcOrd="0" destOrd="0" presId="urn:microsoft.com/office/officeart/2005/8/layout/default"/>
    <dgm:cxn modelId="{E1484368-E074-4CB4-B11C-BAA781E179A0}" type="presOf" srcId="{290AAE22-124C-41D7-BF4A-B1101FD72E7A}" destId="{9567A2E5-80CD-4D7E-944E-F5714A51B085}" srcOrd="0" destOrd="0" presId="urn:microsoft.com/office/officeart/2005/8/layout/default"/>
    <dgm:cxn modelId="{45F402EA-0DD5-4BB2-AB55-BDCE062CB765}" srcId="{BDDADAAD-DAF4-49C0-BACB-C00079150FC1}" destId="{290AAE22-124C-41D7-BF4A-B1101FD72E7A}" srcOrd="2" destOrd="0" parTransId="{D586E11A-EB8B-497E-A682-86CD36B9003A}" sibTransId="{184964E8-47D8-4BAA-8674-F4362DD59165}"/>
    <dgm:cxn modelId="{34EC8E1F-3B89-4DD7-84B8-262CC6228DF9}" type="presOf" srcId="{641AA479-6DE5-486A-83D2-6D21C89C6AD6}" destId="{8B869EB7-AB8A-4396-BD2E-C133CE79D545}" srcOrd="0" destOrd="0" presId="urn:microsoft.com/office/officeart/2005/8/layout/default"/>
    <dgm:cxn modelId="{11E2C4C9-3C28-4804-A788-D0180CA49B08}" type="presOf" srcId="{BDDADAAD-DAF4-49C0-BACB-C00079150FC1}" destId="{C059DC85-D0F3-4D0B-BD91-9F04E1DA9B84}" srcOrd="0" destOrd="0" presId="urn:microsoft.com/office/officeart/2005/8/layout/default"/>
    <dgm:cxn modelId="{9AAE33E3-8495-4CD7-AB76-189CD11F167E}" type="presOf" srcId="{525C34F7-BA07-426F-9F21-1A136924A204}" destId="{97571403-442D-40D5-AB93-C6800D7149F9}" srcOrd="0" destOrd="0" presId="urn:microsoft.com/office/officeart/2005/8/layout/default"/>
    <dgm:cxn modelId="{7BCB3EBF-1115-4918-8A6E-74E1800444AB}" type="presOf" srcId="{7CAA3CB1-70C3-49AF-8E9E-8096D69CAF81}" destId="{433C2D53-EDA9-46E4-8579-3A8266862964}" srcOrd="0" destOrd="0" presId="urn:microsoft.com/office/officeart/2005/8/layout/default"/>
    <dgm:cxn modelId="{9D32F0B9-2484-42CB-88AD-5FC735B9F47A}" srcId="{BDDADAAD-DAF4-49C0-BACB-C00079150FC1}" destId="{68AF8ECF-C2B7-46D3-9BDA-4EA8202B73D9}" srcOrd="4" destOrd="0" parTransId="{4BB7F79E-77D4-4C7D-A4E5-CB5F8E6C87F5}" sibTransId="{6009B148-90F6-4058-94E6-011A021C25E5}"/>
    <dgm:cxn modelId="{DC25A177-65BC-4D63-93C1-4CE931EAA02D}" srcId="{BDDADAAD-DAF4-49C0-BACB-C00079150FC1}" destId="{641AA479-6DE5-486A-83D2-6D21C89C6AD6}" srcOrd="5" destOrd="0" parTransId="{7AF3DA82-8E73-4B10-BFE5-7DE0ABC5F2C8}" sibTransId="{F1987914-1724-4FCE-B639-3509C1077233}"/>
    <dgm:cxn modelId="{C47637FB-260C-4F24-84A1-67D0B8DCB18D}" srcId="{BDDADAAD-DAF4-49C0-BACB-C00079150FC1}" destId="{525C34F7-BA07-426F-9F21-1A136924A204}" srcOrd="1" destOrd="0" parTransId="{87579ACE-3243-42B3-BD4E-05534A8D0204}" sibTransId="{6080CAB4-DB5A-4726-8AF9-71AC4E6D92F8}"/>
    <dgm:cxn modelId="{B9A5E18E-DE06-4400-A82E-6FAFC7BC9F5C}" type="presParOf" srcId="{C059DC85-D0F3-4D0B-BD91-9F04E1DA9B84}" destId="{3C33CB7C-792C-4BAF-AAE0-86C1BFD64C23}" srcOrd="0" destOrd="0" presId="urn:microsoft.com/office/officeart/2005/8/layout/default"/>
    <dgm:cxn modelId="{75A2F6DB-2D75-4227-A7C9-31E370EF0640}" type="presParOf" srcId="{C059DC85-D0F3-4D0B-BD91-9F04E1DA9B84}" destId="{C4837452-1DB2-44C6-98C6-B63F015AC26A}" srcOrd="1" destOrd="0" presId="urn:microsoft.com/office/officeart/2005/8/layout/default"/>
    <dgm:cxn modelId="{75EB2008-1F8D-43B0-BFB5-BBBCCEC27842}" type="presParOf" srcId="{C059DC85-D0F3-4D0B-BD91-9F04E1DA9B84}" destId="{97571403-442D-40D5-AB93-C6800D7149F9}" srcOrd="2" destOrd="0" presId="urn:microsoft.com/office/officeart/2005/8/layout/default"/>
    <dgm:cxn modelId="{85BE9D48-F09A-4DBB-B481-832935B50F94}" type="presParOf" srcId="{C059DC85-D0F3-4D0B-BD91-9F04E1DA9B84}" destId="{470B09D4-BB6E-4F2B-8234-0F472463281E}" srcOrd="3" destOrd="0" presId="urn:microsoft.com/office/officeart/2005/8/layout/default"/>
    <dgm:cxn modelId="{97AAAFDA-230D-45DC-B5C8-D23D4CF00794}" type="presParOf" srcId="{C059DC85-D0F3-4D0B-BD91-9F04E1DA9B84}" destId="{9567A2E5-80CD-4D7E-944E-F5714A51B085}" srcOrd="4" destOrd="0" presId="urn:microsoft.com/office/officeart/2005/8/layout/default"/>
    <dgm:cxn modelId="{3421B7CF-212B-4D6C-A9D3-A33F2FE93E24}" type="presParOf" srcId="{C059DC85-D0F3-4D0B-BD91-9F04E1DA9B84}" destId="{70F0B9CE-45D1-433D-B16D-1F77E185FFE2}" srcOrd="5" destOrd="0" presId="urn:microsoft.com/office/officeart/2005/8/layout/default"/>
    <dgm:cxn modelId="{DA18F2E8-9754-4F1F-AF28-2CBA117D3774}" type="presParOf" srcId="{C059DC85-D0F3-4D0B-BD91-9F04E1DA9B84}" destId="{433C2D53-EDA9-46E4-8579-3A8266862964}" srcOrd="6" destOrd="0" presId="urn:microsoft.com/office/officeart/2005/8/layout/default"/>
    <dgm:cxn modelId="{DDE594AB-503F-4948-8D7F-D7C9853F7F41}" type="presParOf" srcId="{C059DC85-D0F3-4D0B-BD91-9F04E1DA9B84}" destId="{3A18C281-FFB8-492B-846E-B478A53513FD}" srcOrd="7" destOrd="0" presId="urn:microsoft.com/office/officeart/2005/8/layout/default"/>
    <dgm:cxn modelId="{E99FDE95-D3A4-4588-8CE5-FC10DE1E4B79}" type="presParOf" srcId="{C059DC85-D0F3-4D0B-BD91-9F04E1DA9B84}" destId="{D9CB059C-39F5-4604-98E6-BE7D8E6607EE}" srcOrd="8" destOrd="0" presId="urn:microsoft.com/office/officeart/2005/8/layout/default"/>
    <dgm:cxn modelId="{4B3861AD-787E-48EE-A74B-4141B8EDFB96}" type="presParOf" srcId="{C059DC85-D0F3-4D0B-BD91-9F04E1DA9B84}" destId="{5D5CD4D4-68C1-4ABB-BEF8-C00C2776A15F}" srcOrd="9" destOrd="0" presId="urn:microsoft.com/office/officeart/2005/8/layout/default"/>
    <dgm:cxn modelId="{C0A343CA-6471-420B-B260-AB2D14B636A9}" type="presParOf" srcId="{C059DC85-D0F3-4D0B-BD91-9F04E1DA9B84}" destId="{8B869EB7-AB8A-4396-BD2E-C133CE79D54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7B0E8-19E0-46C2-ACC1-B53E0E0D9A2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58E4C2C-7861-49F5-A6E0-CD2291547A63}">
      <dgm:prSet custT="1"/>
      <dgm:spPr/>
      <dgm:t>
        <a:bodyPr/>
        <a:lstStyle/>
        <a:p>
          <a:r>
            <a:rPr lang="en-US" sz="2400" dirty="0"/>
            <a:t>In general, sexual harassment law does not address truly consensual sexual conduct, BUT </a:t>
          </a:r>
        </a:p>
      </dgm:t>
    </dgm:pt>
    <dgm:pt modelId="{F5CC98EE-5FDD-46B0-81E3-D0A76D1F071C}" type="parTrans" cxnId="{CE60EAAB-85AD-44C1-B134-4E5A2DD91186}">
      <dgm:prSet/>
      <dgm:spPr/>
      <dgm:t>
        <a:bodyPr/>
        <a:lstStyle/>
        <a:p>
          <a:endParaRPr lang="en-US"/>
        </a:p>
      </dgm:t>
    </dgm:pt>
    <dgm:pt modelId="{EC13897F-2F60-4578-BB43-1315AFC82D4B}" type="sibTrans" cxnId="{CE60EAAB-85AD-44C1-B134-4E5A2DD91186}">
      <dgm:prSet/>
      <dgm:spPr/>
      <dgm:t>
        <a:bodyPr/>
        <a:lstStyle/>
        <a:p>
          <a:endParaRPr lang="en-US"/>
        </a:p>
      </dgm:t>
    </dgm:pt>
    <dgm:pt modelId="{6C82FF4A-2B4F-4606-A6EB-36ADC40EB262}">
      <dgm:prSet custT="1"/>
      <dgm:spPr/>
      <dgm:t>
        <a:bodyPr/>
        <a:lstStyle/>
        <a:p>
          <a:r>
            <a:rPr lang="en-US" sz="2400" dirty="0"/>
            <a:t>Apply this concept with special caution to students, who lack legal capacity for consent in many circumstances (much more to come).</a:t>
          </a:r>
        </a:p>
      </dgm:t>
    </dgm:pt>
    <dgm:pt modelId="{C8C3A731-AD5C-4CA3-82BD-7EB16D3A09C7}" type="parTrans" cxnId="{C8DDD9DE-BF82-46BF-B287-96C872FFAE0F}">
      <dgm:prSet/>
      <dgm:spPr/>
      <dgm:t>
        <a:bodyPr/>
        <a:lstStyle/>
        <a:p>
          <a:endParaRPr lang="en-US"/>
        </a:p>
      </dgm:t>
    </dgm:pt>
    <dgm:pt modelId="{CCF89A7B-62D5-48D7-9461-BAF40E0D9C94}" type="sibTrans" cxnId="{C8DDD9DE-BF82-46BF-B287-96C872FFAE0F}">
      <dgm:prSet/>
      <dgm:spPr/>
      <dgm:t>
        <a:bodyPr/>
        <a:lstStyle/>
        <a:p>
          <a:endParaRPr lang="en-US"/>
        </a:p>
      </dgm:t>
    </dgm:pt>
    <dgm:pt modelId="{A17542C8-3669-4DA3-B27C-9656BEE9973F}">
      <dgm:prSet custT="1"/>
      <dgm:spPr/>
      <dgm:t>
        <a:bodyPr/>
        <a:lstStyle/>
        <a:p>
          <a:r>
            <a:rPr lang="en-US" sz="2400" dirty="0"/>
            <a:t>Among adults (or student peers of a certain age) whether conduct is “unwelcome” is often the subject of so-called he-said/she-said controversies.  </a:t>
          </a:r>
        </a:p>
      </dgm:t>
    </dgm:pt>
    <dgm:pt modelId="{2BCA9A02-558A-44E7-BC97-E5317C37AB2C}" type="parTrans" cxnId="{C0C562B1-19BA-4215-99FB-54DF730DF5B5}">
      <dgm:prSet/>
      <dgm:spPr/>
      <dgm:t>
        <a:bodyPr/>
        <a:lstStyle/>
        <a:p>
          <a:endParaRPr lang="en-US"/>
        </a:p>
      </dgm:t>
    </dgm:pt>
    <dgm:pt modelId="{2691E373-CBFA-48BC-AAC2-877D04479FEF}" type="sibTrans" cxnId="{C0C562B1-19BA-4215-99FB-54DF730DF5B5}">
      <dgm:prSet/>
      <dgm:spPr/>
      <dgm:t>
        <a:bodyPr/>
        <a:lstStyle/>
        <a:p>
          <a:endParaRPr lang="en-US"/>
        </a:p>
      </dgm:t>
    </dgm:pt>
    <dgm:pt modelId="{34EB30CD-2E1A-4715-B39F-B17849C64CFD}" type="pres">
      <dgm:prSet presAssocID="{A007B0E8-19E0-46C2-ACC1-B53E0E0D9A25}" presName="linear" presStyleCnt="0">
        <dgm:presLayoutVars>
          <dgm:animLvl val="lvl"/>
          <dgm:resizeHandles val="exact"/>
        </dgm:presLayoutVars>
      </dgm:prSet>
      <dgm:spPr/>
      <dgm:t>
        <a:bodyPr/>
        <a:lstStyle/>
        <a:p>
          <a:endParaRPr lang="en-US"/>
        </a:p>
      </dgm:t>
    </dgm:pt>
    <dgm:pt modelId="{507A1761-3618-4AD3-95AA-B82A2B2E9AD3}" type="pres">
      <dgm:prSet presAssocID="{558E4C2C-7861-49F5-A6E0-CD2291547A63}" presName="parentText" presStyleLbl="node1" presStyleIdx="0" presStyleCnt="3" custScaleY="81531" custLinFactNeighborX="49" custLinFactNeighborY="-53284">
        <dgm:presLayoutVars>
          <dgm:chMax val="0"/>
          <dgm:bulletEnabled val="1"/>
        </dgm:presLayoutVars>
      </dgm:prSet>
      <dgm:spPr/>
      <dgm:t>
        <a:bodyPr/>
        <a:lstStyle/>
        <a:p>
          <a:endParaRPr lang="en-US"/>
        </a:p>
      </dgm:t>
    </dgm:pt>
    <dgm:pt modelId="{FCC0A04E-02A8-4E34-9B8C-D23C8535ADCC}" type="pres">
      <dgm:prSet presAssocID="{EC13897F-2F60-4578-BB43-1315AFC82D4B}" presName="spacer" presStyleCnt="0"/>
      <dgm:spPr/>
    </dgm:pt>
    <dgm:pt modelId="{3ED6F60F-39AB-413F-A1C4-2F66948CC55F}" type="pres">
      <dgm:prSet presAssocID="{6C82FF4A-2B4F-4606-A6EB-36ADC40EB262}" presName="parentText" presStyleLbl="node1" presStyleIdx="1" presStyleCnt="3" custScaleY="84215" custLinFactY="-8129" custLinFactNeighborX="0" custLinFactNeighborY="-100000">
        <dgm:presLayoutVars>
          <dgm:chMax val="0"/>
          <dgm:bulletEnabled val="1"/>
        </dgm:presLayoutVars>
      </dgm:prSet>
      <dgm:spPr/>
      <dgm:t>
        <a:bodyPr/>
        <a:lstStyle/>
        <a:p>
          <a:endParaRPr lang="en-US"/>
        </a:p>
      </dgm:t>
    </dgm:pt>
    <dgm:pt modelId="{26DD3458-3957-4B41-9F3F-9309B29F1BBA}" type="pres">
      <dgm:prSet presAssocID="{CCF89A7B-62D5-48D7-9461-BAF40E0D9C94}" presName="spacer" presStyleCnt="0"/>
      <dgm:spPr/>
    </dgm:pt>
    <dgm:pt modelId="{6C2F31B2-AF9D-4932-ABF4-B704395612F4}" type="pres">
      <dgm:prSet presAssocID="{A17542C8-3669-4DA3-B27C-9656BEE9973F}" presName="parentText" presStyleLbl="node1" presStyleIdx="2" presStyleCnt="3" custScaleY="104755" custLinFactY="-26353" custLinFactNeighborX="0" custLinFactNeighborY="-100000">
        <dgm:presLayoutVars>
          <dgm:chMax val="0"/>
          <dgm:bulletEnabled val="1"/>
        </dgm:presLayoutVars>
      </dgm:prSet>
      <dgm:spPr/>
      <dgm:t>
        <a:bodyPr/>
        <a:lstStyle/>
        <a:p>
          <a:endParaRPr lang="en-US"/>
        </a:p>
      </dgm:t>
    </dgm:pt>
  </dgm:ptLst>
  <dgm:cxnLst>
    <dgm:cxn modelId="{CE60EAAB-85AD-44C1-B134-4E5A2DD91186}" srcId="{A007B0E8-19E0-46C2-ACC1-B53E0E0D9A25}" destId="{558E4C2C-7861-49F5-A6E0-CD2291547A63}" srcOrd="0" destOrd="0" parTransId="{F5CC98EE-5FDD-46B0-81E3-D0A76D1F071C}" sibTransId="{EC13897F-2F60-4578-BB43-1315AFC82D4B}"/>
    <dgm:cxn modelId="{C0C562B1-19BA-4215-99FB-54DF730DF5B5}" srcId="{A007B0E8-19E0-46C2-ACC1-B53E0E0D9A25}" destId="{A17542C8-3669-4DA3-B27C-9656BEE9973F}" srcOrd="2" destOrd="0" parTransId="{2BCA9A02-558A-44E7-BC97-E5317C37AB2C}" sibTransId="{2691E373-CBFA-48BC-AAC2-877D04479FEF}"/>
    <dgm:cxn modelId="{FDC4C3FF-F0CE-4B9D-9E6E-F8007989B968}" type="presOf" srcId="{6C82FF4A-2B4F-4606-A6EB-36ADC40EB262}" destId="{3ED6F60F-39AB-413F-A1C4-2F66948CC55F}" srcOrd="0" destOrd="0" presId="urn:microsoft.com/office/officeart/2005/8/layout/vList2"/>
    <dgm:cxn modelId="{C8DDD9DE-BF82-46BF-B287-96C872FFAE0F}" srcId="{A007B0E8-19E0-46C2-ACC1-B53E0E0D9A25}" destId="{6C82FF4A-2B4F-4606-A6EB-36ADC40EB262}" srcOrd="1" destOrd="0" parTransId="{C8C3A731-AD5C-4CA3-82BD-7EB16D3A09C7}" sibTransId="{CCF89A7B-62D5-48D7-9461-BAF40E0D9C94}"/>
    <dgm:cxn modelId="{9BBF613B-BC38-4022-8C2F-3ADB2E607627}" type="presOf" srcId="{A007B0E8-19E0-46C2-ACC1-B53E0E0D9A25}" destId="{34EB30CD-2E1A-4715-B39F-B17849C64CFD}" srcOrd="0" destOrd="0" presId="urn:microsoft.com/office/officeart/2005/8/layout/vList2"/>
    <dgm:cxn modelId="{D8FD0B6C-BE91-4051-9AEA-C3C37C781A32}" type="presOf" srcId="{A17542C8-3669-4DA3-B27C-9656BEE9973F}" destId="{6C2F31B2-AF9D-4932-ABF4-B704395612F4}" srcOrd="0" destOrd="0" presId="urn:microsoft.com/office/officeart/2005/8/layout/vList2"/>
    <dgm:cxn modelId="{F04CC2F2-05B5-4C49-A8DE-D09DCB2D0B60}" type="presOf" srcId="{558E4C2C-7861-49F5-A6E0-CD2291547A63}" destId="{507A1761-3618-4AD3-95AA-B82A2B2E9AD3}" srcOrd="0" destOrd="0" presId="urn:microsoft.com/office/officeart/2005/8/layout/vList2"/>
    <dgm:cxn modelId="{61A9CB32-2C30-45E0-A3A6-A0BE3B43A6DC}" type="presParOf" srcId="{34EB30CD-2E1A-4715-B39F-B17849C64CFD}" destId="{507A1761-3618-4AD3-95AA-B82A2B2E9AD3}" srcOrd="0" destOrd="0" presId="urn:microsoft.com/office/officeart/2005/8/layout/vList2"/>
    <dgm:cxn modelId="{102C89ED-1DC8-4456-85E6-D7DC22E4ACFB}" type="presParOf" srcId="{34EB30CD-2E1A-4715-B39F-B17849C64CFD}" destId="{FCC0A04E-02A8-4E34-9B8C-D23C8535ADCC}" srcOrd="1" destOrd="0" presId="urn:microsoft.com/office/officeart/2005/8/layout/vList2"/>
    <dgm:cxn modelId="{C073F269-B367-44AC-AB0C-69D989CD7E1E}" type="presParOf" srcId="{34EB30CD-2E1A-4715-B39F-B17849C64CFD}" destId="{3ED6F60F-39AB-413F-A1C4-2F66948CC55F}" srcOrd="2" destOrd="0" presId="urn:microsoft.com/office/officeart/2005/8/layout/vList2"/>
    <dgm:cxn modelId="{FA81581C-A61A-4DA4-AC47-013FF5E97B60}" type="presParOf" srcId="{34EB30CD-2E1A-4715-B39F-B17849C64CFD}" destId="{26DD3458-3957-4B41-9F3F-9309B29F1BBA}" srcOrd="3" destOrd="0" presId="urn:microsoft.com/office/officeart/2005/8/layout/vList2"/>
    <dgm:cxn modelId="{BC7C312E-3FB9-41D0-B35A-33173CB83595}" type="presParOf" srcId="{34EB30CD-2E1A-4715-B39F-B17849C64CFD}" destId="{6C2F31B2-AF9D-4932-ABF4-B704395612F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6C40B9-D55D-486F-BA8C-79EEF845AC9C}" type="doc">
      <dgm:prSet loTypeId="urn:microsoft.com/office/officeart/2005/8/layout/cycle3" loCatId="cycle" qsTypeId="urn:microsoft.com/office/officeart/2005/8/quickstyle/simple4" qsCatId="simple" csTypeId="urn:microsoft.com/office/officeart/2005/8/colors/colorful5" csCatId="colorful" phldr="1"/>
      <dgm:spPr/>
      <dgm:t>
        <a:bodyPr/>
        <a:lstStyle/>
        <a:p>
          <a:endParaRPr lang="en-US"/>
        </a:p>
      </dgm:t>
    </dgm:pt>
    <dgm:pt modelId="{E825BC28-D184-4919-B0DE-50A1B96067AA}">
      <dgm:prSet custT="1"/>
      <dgm:spPr>
        <a:solidFill>
          <a:schemeClr val="accent2">
            <a:lumMod val="75000"/>
          </a:schemeClr>
        </a:solidFill>
      </dgm:spPr>
      <dgm:t>
        <a:bodyPr/>
        <a:lstStyle/>
        <a:p>
          <a:r>
            <a:rPr lang="en-US" sz="1600" dirty="0"/>
            <a:t>This element focuses on the </a:t>
          </a:r>
          <a:r>
            <a:rPr lang="en-US" sz="1600" u="sng" dirty="0"/>
            <a:t>motivation</a:t>
          </a:r>
          <a:r>
            <a:rPr lang="en-US" sz="1600" dirty="0"/>
            <a:t> of the person or persons who are accused of harassment ― that is, it goes to state of mind.</a:t>
          </a:r>
        </a:p>
      </dgm:t>
    </dgm:pt>
    <dgm:pt modelId="{54A7860E-A9FA-4C37-BEBB-831AD200772B}" type="parTrans" cxnId="{47E5C28E-DA43-4714-8800-805152AC331D}">
      <dgm:prSet/>
      <dgm:spPr/>
      <dgm:t>
        <a:bodyPr/>
        <a:lstStyle/>
        <a:p>
          <a:endParaRPr lang="en-US"/>
        </a:p>
      </dgm:t>
    </dgm:pt>
    <dgm:pt modelId="{891C04C2-02C5-44E0-A1CA-0ABA3B35CA19}" type="sibTrans" cxnId="{47E5C28E-DA43-4714-8800-805152AC331D}">
      <dgm:prSet/>
      <dgm:spPr>
        <a:solidFill>
          <a:srgbClr val="309473"/>
        </a:solidFill>
      </dgm:spPr>
      <dgm:t>
        <a:bodyPr/>
        <a:lstStyle/>
        <a:p>
          <a:endParaRPr lang="en-US"/>
        </a:p>
      </dgm:t>
    </dgm:pt>
    <dgm:pt modelId="{DC21377E-F6BB-4A94-A41F-18882F29C7AF}">
      <dgm:prSet custT="1"/>
      <dgm:spPr/>
      <dgm:t>
        <a:bodyPr/>
        <a:lstStyle/>
        <a:p>
          <a:r>
            <a:rPr lang="en-US" sz="2400" dirty="0"/>
            <a:t>We infer states of mind from behavior.</a:t>
          </a:r>
        </a:p>
      </dgm:t>
    </dgm:pt>
    <dgm:pt modelId="{57285FD1-BEA4-4E62-B60D-119F8C1E991F}" type="parTrans" cxnId="{3F2A930A-A71C-4805-B5BE-F959572A2D82}">
      <dgm:prSet/>
      <dgm:spPr/>
      <dgm:t>
        <a:bodyPr/>
        <a:lstStyle/>
        <a:p>
          <a:endParaRPr lang="en-US"/>
        </a:p>
      </dgm:t>
    </dgm:pt>
    <dgm:pt modelId="{D5635C48-2F58-4467-B929-EC72E6A55EAE}" type="sibTrans" cxnId="{3F2A930A-A71C-4805-B5BE-F959572A2D82}">
      <dgm:prSet/>
      <dgm:spPr/>
      <dgm:t>
        <a:bodyPr/>
        <a:lstStyle/>
        <a:p>
          <a:endParaRPr lang="en-US"/>
        </a:p>
      </dgm:t>
    </dgm:pt>
    <dgm:pt modelId="{4D84C04B-8918-4A52-925B-89D7E8A3B547}">
      <dgm:prSet/>
      <dgm:spPr/>
      <dgm:t>
        <a:bodyPr/>
        <a:lstStyle/>
        <a:p>
          <a:r>
            <a:rPr lang="en-US" dirty="0"/>
            <a:t>Notice it is possible for a woman to sexually harass a woman or a man to sexually harass a man: sexist attitudes can result in harassment and are not identified with just one sex nor confined to just one.</a:t>
          </a:r>
        </a:p>
      </dgm:t>
    </dgm:pt>
    <dgm:pt modelId="{6D03FE18-66BF-41F5-A43C-5EA7C34C4F51}" type="parTrans" cxnId="{12DB7295-F8F6-4297-8D1E-BD94C5C1D898}">
      <dgm:prSet/>
      <dgm:spPr/>
      <dgm:t>
        <a:bodyPr/>
        <a:lstStyle/>
        <a:p>
          <a:endParaRPr lang="en-US"/>
        </a:p>
      </dgm:t>
    </dgm:pt>
    <dgm:pt modelId="{5C1B0D94-579A-4A04-93BD-EACE2B6C030A}" type="sibTrans" cxnId="{12DB7295-F8F6-4297-8D1E-BD94C5C1D898}">
      <dgm:prSet/>
      <dgm:spPr/>
      <dgm:t>
        <a:bodyPr/>
        <a:lstStyle/>
        <a:p>
          <a:endParaRPr lang="en-US"/>
        </a:p>
      </dgm:t>
    </dgm:pt>
    <dgm:pt modelId="{2616D79F-CD54-49FC-96A4-519717D96010}">
      <dgm:prSet/>
      <dgm:spPr/>
      <dgm:t>
        <a:bodyPr/>
        <a:lstStyle/>
        <a:p>
          <a:r>
            <a:rPr lang="en-US" dirty="0"/>
            <a:t>Harassment targeting LGBTQ+ individuals is expressly forbidden by Colorado law, and, following </a:t>
          </a:r>
          <a:r>
            <a:rPr lang="en-US" i="1" dirty="0"/>
            <a:t>Bostock v. Clayton County, </a:t>
          </a:r>
          <a:r>
            <a:rPr lang="en-US" i="0" dirty="0"/>
            <a:t>560 U.S. ___ (2020) also forbidden as “sex” discrimination under Title VII and Title IX.</a:t>
          </a:r>
          <a:endParaRPr lang="en-US" dirty="0"/>
        </a:p>
      </dgm:t>
    </dgm:pt>
    <dgm:pt modelId="{93444B5F-94CB-4767-97E4-3CF7FC0A29B5}" type="parTrans" cxnId="{70BAC775-E569-4423-A1A1-C01D1DDC839C}">
      <dgm:prSet/>
      <dgm:spPr/>
      <dgm:t>
        <a:bodyPr/>
        <a:lstStyle/>
        <a:p>
          <a:endParaRPr lang="en-US"/>
        </a:p>
      </dgm:t>
    </dgm:pt>
    <dgm:pt modelId="{5E905004-E2E8-4352-B565-2FD151FF79ED}" type="sibTrans" cxnId="{70BAC775-E569-4423-A1A1-C01D1DDC839C}">
      <dgm:prSet/>
      <dgm:spPr/>
      <dgm:t>
        <a:bodyPr/>
        <a:lstStyle/>
        <a:p>
          <a:endParaRPr lang="en-US"/>
        </a:p>
      </dgm:t>
    </dgm:pt>
    <dgm:pt modelId="{0F291E60-F68A-4373-BDDB-E43444974DD7}" type="pres">
      <dgm:prSet presAssocID="{DF6C40B9-D55D-486F-BA8C-79EEF845AC9C}" presName="Name0" presStyleCnt="0">
        <dgm:presLayoutVars>
          <dgm:dir/>
          <dgm:resizeHandles val="exact"/>
        </dgm:presLayoutVars>
      </dgm:prSet>
      <dgm:spPr/>
      <dgm:t>
        <a:bodyPr/>
        <a:lstStyle/>
        <a:p>
          <a:endParaRPr lang="en-US"/>
        </a:p>
      </dgm:t>
    </dgm:pt>
    <dgm:pt modelId="{5E9F928E-02D1-4CD1-9C23-2440E30F6801}" type="pres">
      <dgm:prSet presAssocID="{DF6C40B9-D55D-486F-BA8C-79EEF845AC9C}" presName="cycle" presStyleCnt="0"/>
      <dgm:spPr/>
    </dgm:pt>
    <dgm:pt modelId="{9DAC7FB4-A65F-4388-984B-42B1116365CA}" type="pres">
      <dgm:prSet presAssocID="{E825BC28-D184-4919-B0DE-50A1B96067AA}" presName="nodeFirstNode" presStyleLbl="node1" presStyleIdx="0" presStyleCnt="4">
        <dgm:presLayoutVars>
          <dgm:bulletEnabled val="1"/>
        </dgm:presLayoutVars>
      </dgm:prSet>
      <dgm:spPr/>
      <dgm:t>
        <a:bodyPr/>
        <a:lstStyle/>
        <a:p>
          <a:endParaRPr lang="en-US"/>
        </a:p>
      </dgm:t>
    </dgm:pt>
    <dgm:pt modelId="{891B09F6-E834-4C19-8E49-FD7001EE9044}" type="pres">
      <dgm:prSet presAssocID="{891C04C2-02C5-44E0-A1CA-0ABA3B35CA19}" presName="sibTransFirstNode" presStyleLbl="bgShp" presStyleIdx="0" presStyleCnt="1"/>
      <dgm:spPr/>
      <dgm:t>
        <a:bodyPr/>
        <a:lstStyle/>
        <a:p>
          <a:endParaRPr lang="en-US"/>
        </a:p>
      </dgm:t>
    </dgm:pt>
    <dgm:pt modelId="{B428B68C-7B19-4046-8764-229655938A6C}" type="pres">
      <dgm:prSet presAssocID="{DC21377E-F6BB-4A94-A41F-18882F29C7AF}" presName="nodeFollowingNodes" presStyleLbl="node1" presStyleIdx="1" presStyleCnt="4">
        <dgm:presLayoutVars>
          <dgm:bulletEnabled val="1"/>
        </dgm:presLayoutVars>
      </dgm:prSet>
      <dgm:spPr/>
      <dgm:t>
        <a:bodyPr/>
        <a:lstStyle/>
        <a:p>
          <a:endParaRPr lang="en-US"/>
        </a:p>
      </dgm:t>
    </dgm:pt>
    <dgm:pt modelId="{E8C411DD-14A2-450E-9E42-543DE6292EF1}" type="pres">
      <dgm:prSet presAssocID="{4D84C04B-8918-4A52-925B-89D7E8A3B547}" presName="nodeFollowingNodes" presStyleLbl="node1" presStyleIdx="2" presStyleCnt="4">
        <dgm:presLayoutVars>
          <dgm:bulletEnabled val="1"/>
        </dgm:presLayoutVars>
      </dgm:prSet>
      <dgm:spPr/>
      <dgm:t>
        <a:bodyPr/>
        <a:lstStyle/>
        <a:p>
          <a:endParaRPr lang="en-US"/>
        </a:p>
      </dgm:t>
    </dgm:pt>
    <dgm:pt modelId="{9059203C-B8BF-45C8-8B4C-258668B8D203}" type="pres">
      <dgm:prSet presAssocID="{2616D79F-CD54-49FC-96A4-519717D96010}" presName="nodeFollowingNodes" presStyleLbl="node1" presStyleIdx="3" presStyleCnt="4">
        <dgm:presLayoutVars>
          <dgm:bulletEnabled val="1"/>
        </dgm:presLayoutVars>
      </dgm:prSet>
      <dgm:spPr/>
      <dgm:t>
        <a:bodyPr/>
        <a:lstStyle/>
        <a:p>
          <a:endParaRPr lang="en-US"/>
        </a:p>
      </dgm:t>
    </dgm:pt>
  </dgm:ptLst>
  <dgm:cxnLst>
    <dgm:cxn modelId="{A09F195F-BEEF-4C4F-A6FB-3B9697824173}" type="presOf" srcId="{891C04C2-02C5-44E0-A1CA-0ABA3B35CA19}" destId="{891B09F6-E834-4C19-8E49-FD7001EE9044}" srcOrd="0" destOrd="0" presId="urn:microsoft.com/office/officeart/2005/8/layout/cycle3"/>
    <dgm:cxn modelId="{A0EC4027-5933-44F1-82EC-05E16735C2B8}" type="presOf" srcId="{E825BC28-D184-4919-B0DE-50A1B96067AA}" destId="{9DAC7FB4-A65F-4388-984B-42B1116365CA}" srcOrd="0" destOrd="0" presId="urn:microsoft.com/office/officeart/2005/8/layout/cycle3"/>
    <dgm:cxn modelId="{12DB7295-F8F6-4297-8D1E-BD94C5C1D898}" srcId="{DF6C40B9-D55D-486F-BA8C-79EEF845AC9C}" destId="{4D84C04B-8918-4A52-925B-89D7E8A3B547}" srcOrd="2" destOrd="0" parTransId="{6D03FE18-66BF-41F5-A43C-5EA7C34C4F51}" sibTransId="{5C1B0D94-579A-4A04-93BD-EACE2B6C030A}"/>
    <dgm:cxn modelId="{1B2892E6-411D-4802-A61E-DDF3D65B5CBC}" type="presOf" srcId="{4D84C04B-8918-4A52-925B-89D7E8A3B547}" destId="{E8C411DD-14A2-450E-9E42-543DE6292EF1}" srcOrd="0" destOrd="0" presId="urn:microsoft.com/office/officeart/2005/8/layout/cycle3"/>
    <dgm:cxn modelId="{47E5C28E-DA43-4714-8800-805152AC331D}" srcId="{DF6C40B9-D55D-486F-BA8C-79EEF845AC9C}" destId="{E825BC28-D184-4919-B0DE-50A1B96067AA}" srcOrd="0" destOrd="0" parTransId="{54A7860E-A9FA-4C37-BEBB-831AD200772B}" sibTransId="{891C04C2-02C5-44E0-A1CA-0ABA3B35CA19}"/>
    <dgm:cxn modelId="{3F2A930A-A71C-4805-B5BE-F959572A2D82}" srcId="{DF6C40B9-D55D-486F-BA8C-79EEF845AC9C}" destId="{DC21377E-F6BB-4A94-A41F-18882F29C7AF}" srcOrd="1" destOrd="0" parTransId="{57285FD1-BEA4-4E62-B60D-119F8C1E991F}" sibTransId="{D5635C48-2F58-4467-B929-EC72E6A55EAE}"/>
    <dgm:cxn modelId="{9D1058F2-79B6-4E6B-9501-9E1F78BDF69E}" type="presOf" srcId="{2616D79F-CD54-49FC-96A4-519717D96010}" destId="{9059203C-B8BF-45C8-8B4C-258668B8D203}" srcOrd="0" destOrd="0" presId="urn:microsoft.com/office/officeart/2005/8/layout/cycle3"/>
    <dgm:cxn modelId="{0EEA20E0-EEC4-4DEF-8FF9-C306BF9C38C0}" type="presOf" srcId="{DF6C40B9-D55D-486F-BA8C-79EEF845AC9C}" destId="{0F291E60-F68A-4373-BDDB-E43444974DD7}" srcOrd="0" destOrd="0" presId="urn:microsoft.com/office/officeart/2005/8/layout/cycle3"/>
    <dgm:cxn modelId="{80064F7B-6F53-40AA-AFC7-381F6B89FDB6}" type="presOf" srcId="{DC21377E-F6BB-4A94-A41F-18882F29C7AF}" destId="{B428B68C-7B19-4046-8764-229655938A6C}" srcOrd="0" destOrd="0" presId="urn:microsoft.com/office/officeart/2005/8/layout/cycle3"/>
    <dgm:cxn modelId="{70BAC775-E569-4423-A1A1-C01D1DDC839C}" srcId="{DF6C40B9-D55D-486F-BA8C-79EEF845AC9C}" destId="{2616D79F-CD54-49FC-96A4-519717D96010}" srcOrd="3" destOrd="0" parTransId="{93444B5F-94CB-4767-97E4-3CF7FC0A29B5}" sibTransId="{5E905004-E2E8-4352-B565-2FD151FF79ED}"/>
    <dgm:cxn modelId="{EA540BD9-05E8-4DC4-AD44-7DD11D4187DE}" type="presParOf" srcId="{0F291E60-F68A-4373-BDDB-E43444974DD7}" destId="{5E9F928E-02D1-4CD1-9C23-2440E30F6801}" srcOrd="0" destOrd="0" presId="urn:microsoft.com/office/officeart/2005/8/layout/cycle3"/>
    <dgm:cxn modelId="{2A2938D0-0F66-420B-A8E7-A552475AF3B6}" type="presParOf" srcId="{5E9F928E-02D1-4CD1-9C23-2440E30F6801}" destId="{9DAC7FB4-A65F-4388-984B-42B1116365CA}" srcOrd="0" destOrd="0" presId="urn:microsoft.com/office/officeart/2005/8/layout/cycle3"/>
    <dgm:cxn modelId="{9E7F7C16-B5E9-4D16-BA8D-AE8E616AB82E}" type="presParOf" srcId="{5E9F928E-02D1-4CD1-9C23-2440E30F6801}" destId="{891B09F6-E834-4C19-8E49-FD7001EE9044}" srcOrd="1" destOrd="0" presId="urn:microsoft.com/office/officeart/2005/8/layout/cycle3"/>
    <dgm:cxn modelId="{8A5267E6-06A5-4F48-8465-3C9530C9C8BC}" type="presParOf" srcId="{5E9F928E-02D1-4CD1-9C23-2440E30F6801}" destId="{B428B68C-7B19-4046-8764-229655938A6C}" srcOrd="2" destOrd="0" presId="urn:microsoft.com/office/officeart/2005/8/layout/cycle3"/>
    <dgm:cxn modelId="{C88C4192-AF23-4398-81BD-2DD45C8A717C}" type="presParOf" srcId="{5E9F928E-02D1-4CD1-9C23-2440E30F6801}" destId="{E8C411DD-14A2-450E-9E42-543DE6292EF1}" srcOrd="3" destOrd="0" presId="urn:microsoft.com/office/officeart/2005/8/layout/cycle3"/>
    <dgm:cxn modelId="{1F5E229F-EDB6-4293-B709-08E78D97F73B}" type="presParOf" srcId="{5E9F928E-02D1-4CD1-9C23-2440E30F6801}" destId="{9059203C-B8BF-45C8-8B4C-258668B8D20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F7D2FD-18C4-4FC4-BCF8-D04A4D38325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F938959-E5C6-47CD-830E-944446BF0457}">
      <dgm:prSet custT="1"/>
      <dgm:spPr/>
      <dgm:t>
        <a:bodyPr/>
        <a:lstStyle/>
        <a:p>
          <a:r>
            <a:rPr lang="en-US" sz="1800" dirty="0"/>
            <a:t>Typical hostile environment conduct may include: sexual innuendo, jokes, or explicit statements; remarks targeting a person’s appearance, sexual activities, orientation or experience; unnecessary touching that is sexually suggestive.</a:t>
          </a:r>
        </a:p>
      </dgm:t>
    </dgm:pt>
    <dgm:pt modelId="{FF27FED1-1A91-4224-9A98-36A0FD12BB8D}" type="parTrans" cxnId="{6B787F91-6C2F-47F0-8546-5D59CB9D5D0E}">
      <dgm:prSet/>
      <dgm:spPr/>
      <dgm:t>
        <a:bodyPr/>
        <a:lstStyle/>
        <a:p>
          <a:endParaRPr lang="en-US"/>
        </a:p>
      </dgm:t>
    </dgm:pt>
    <dgm:pt modelId="{3DAC2BB2-A7E7-4EBA-809F-92E9FF24398D}" type="sibTrans" cxnId="{6B787F91-6C2F-47F0-8546-5D59CB9D5D0E}">
      <dgm:prSet/>
      <dgm:spPr/>
      <dgm:t>
        <a:bodyPr/>
        <a:lstStyle/>
        <a:p>
          <a:endParaRPr lang="en-US"/>
        </a:p>
      </dgm:t>
    </dgm:pt>
    <dgm:pt modelId="{FC3866C7-1805-4487-A95C-AD30AAF3DE8D}">
      <dgm:prSet custT="1"/>
      <dgm:spPr/>
      <dgm:t>
        <a:bodyPr/>
        <a:lstStyle/>
        <a:p>
          <a:r>
            <a:rPr lang="en-US" sz="2000" dirty="0"/>
            <a:t>More severe conduct, such as sexual assault, may violate other laws AND constitute sexual harassment.</a:t>
          </a:r>
        </a:p>
      </dgm:t>
    </dgm:pt>
    <dgm:pt modelId="{A15B0C78-DFCA-4E19-8CC0-EA444531AC29}" type="parTrans" cxnId="{61ACE7CD-F696-429E-9819-DBC182A2BF2F}">
      <dgm:prSet/>
      <dgm:spPr/>
      <dgm:t>
        <a:bodyPr/>
        <a:lstStyle/>
        <a:p>
          <a:endParaRPr lang="en-US"/>
        </a:p>
      </dgm:t>
    </dgm:pt>
    <dgm:pt modelId="{E19EA873-B4E2-44AE-9B50-E9077CAC2243}" type="sibTrans" cxnId="{61ACE7CD-F696-429E-9819-DBC182A2BF2F}">
      <dgm:prSet/>
      <dgm:spPr/>
      <dgm:t>
        <a:bodyPr/>
        <a:lstStyle/>
        <a:p>
          <a:endParaRPr lang="en-US"/>
        </a:p>
      </dgm:t>
    </dgm:pt>
    <dgm:pt modelId="{D9C8FFC3-FDDF-486C-A74C-A66B4DA84AF0}">
      <dgm:prSet custT="1"/>
      <dgm:spPr/>
      <dgm:t>
        <a:bodyPr/>
        <a:lstStyle/>
        <a:p>
          <a:r>
            <a:rPr lang="en-US" sz="1800" dirty="0"/>
            <a:t>While hostile environment harassment has a sexual element, other hostile actions, such as physically harming a person, exposing them to needless risk, or assigning them to onerous activities can be discrimination if a person is targeted due to their sex AND can reinforce a harassment case that also has sexual features.  </a:t>
          </a:r>
        </a:p>
      </dgm:t>
    </dgm:pt>
    <dgm:pt modelId="{AE0449F5-5757-448E-BCE6-54724F7936E2}" type="parTrans" cxnId="{FC2AFB1E-DC76-4E37-992E-04054CFC71F6}">
      <dgm:prSet/>
      <dgm:spPr/>
      <dgm:t>
        <a:bodyPr/>
        <a:lstStyle/>
        <a:p>
          <a:endParaRPr lang="en-US"/>
        </a:p>
      </dgm:t>
    </dgm:pt>
    <dgm:pt modelId="{741E1BB8-15FD-4529-908B-C091DEE24DD6}" type="sibTrans" cxnId="{FC2AFB1E-DC76-4E37-992E-04054CFC71F6}">
      <dgm:prSet/>
      <dgm:spPr/>
      <dgm:t>
        <a:bodyPr/>
        <a:lstStyle/>
        <a:p>
          <a:endParaRPr lang="en-US"/>
        </a:p>
      </dgm:t>
    </dgm:pt>
    <dgm:pt modelId="{B9CDEACB-F56C-4DBA-ADD8-DB8CFD4E9BC7}" type="pres">
      <dgm:prSet presAssocID="{15F7D2FD-18C4-4FC4-BCF8-D04A4D38325C}" presName="linear" presStyleCnt="0">
        <dgm:presLayoutVars>
          <dgm:animLvl val="lvl"/>
          <dgm:resizeHandles val="exact"/>
        </dgm:presLayoutVars>
      </dgm:prSet>
      <dgm:spPr/>
      <dgm:t>
        <a:bodyPr/>
        <a:lstStyle/>
        <a:p>
          <a:endParaRPr lang="en-US"/>
        </a:p>
      </dgm:t>
    </dgm:pt>
    <dgm:pt modelId="{51FCD899-F1F8-4694-AFD2-E6E87B8F0F7B}" type="pres">
      <dgm:prSet presAssocID="{CF938959-E5C6-47CD-830E-944446BF0457}" presName="parentText" presStyleLbl="node1" presStyleIdx="0" presStyleCnt="3" custScaleY="133966">
        <dgm:presLayoutVars>
          <dgm:chMax val="0"/>
          <dgm:bulletEnabled val="1"/>
        </dgm:presLayoutVars>
      </dgm:prSet>
      <dgm:spPr/>
      <dgm:t>
        <a:bodyPr/>
        <a:lstStyle/>
        <a:p>
          <a:endParaRPr lang="en-US"/>
        </a:p>
      </dgm:t>
    </dgm:pt>
    <dgm:pt modelId="{545491C9-42B2-4F65-BF69-C76A24BD5171}" type="pres">
      <dgm:prSet presAssocID="{3DAC2BB2-A7E7-4EBA-809F-92E9FF24398D}" presName="spacer" presStyleCnt="0"/>
      <dgm:spPr/>
    </dgm:pt>
    <dgm:pt modelId="{A460EADB-71C9-4E93-B04E-CFC03F80D5B4}" type="pres">
      <dgm:prSet presAssocID="{FC3866C7-1805-4487-A95C-AD30AAF3DE8D}" presName="parentText" presStyleLbl="node1" presStyleIdx="1" presStyleCnt="3" custLinFactY="6259" custLinFactNeighborX="324" custLinFactNeighborY="100000">
        <dgm:presLayoutVars>
          <dgm:chMax val="0"/>
          <dgm:bulletEnabled val="1"/>
        </dgm:presLayoutVars>
      </dgm:prSet>
      <dgm:spPr/>
      <dgm:t>
        <a:bodyPr/>
        <a:lstStyle/>
        <a:p>
          <a:endParaRPr lang="en-US"/>
        </a:p>
      </dgm:t>
    </dgm:pt>
    <dgm:pt modelId="{82EF6D59-02E8-4E4F-94E4-17F49992281B}" type="pres">
      <dgm:prSet presAssocID="{E19EA873-B4E2-44AE-9B50-E9077CAC2243}" presName="spacer" presStyleCnt="0"/>
      <dgm:spPr/>
    </dgm:pt>
    <dgm:pt modelId="{C6049B7C-8199-4CBD-9D98-E99545E999D8}" type="pres">
      <dgm:prSet presAssocID="{D9C8FFC3-FDDF-486C-A74C-A66B4DA84AF0}" presName="parentText" presStyleLbl="node1" presStyleIdx="2" presStyleCnt="3" custScaleY="126766" custLinFactY="13435" custLinFactNeighborY="100000">
        <dgm:presLayoutVars>
          <dgm:chMax val="0"/>
          <dgm:bulletEnabled val="1"/>
        </dgm:presLayoutVars>
      </dgm:prSet>
      <dgm:spPr/>
      <dgm:t>
        <a:bodyPr/>
        <a:lstStyle/>
        <a:p>
          <a:endParaRPr lang="en-US"/>
        </a:p>
      </dgm:t>
    </dgm:pt>
  </dgm:ptLst>
  <dgm:cxnLst>
    <dgm:cxn modelId="{69AFACF9-EF45-49C7-8E48-DC97CF76DD38}" type="presOf" srcId="{15F7D2FD-18C4-4FC4-BCF8-D04A4D38325C}" destId="{B9CDEACB-F56C-4DBA-ADD8-DB8CFD4E9BC7}" srcOrd="0" destOrd="0" presId="urn:microsoft.com/office/officeart/2005/8/layout/vList2"/>
    <dgm:cxn modelId="{6B787F91-6C2F-47F0-8546-5D59CB9D5D0E}" srcId="{15F7D2FD-18C4-4FC4-BCF8-D04A4D38325C}" destId="{CF938959-E5C6-47CD-830E-944446BF0457}" srcOrd="0" destOrd="0" parTransId="{FF27FED1-1A91-4224-9A98-36A0FD12BB8D}" sibTransId="{3DAC2BB2-A7E7-4EBA-809F-92E9FF24398D}"/>
    <dgm:cxn modelId="{61ACE7CD-F696-429E-9819-DBC182A2BF2F}" srcId="{15F7D2FD-18C4-4FC4-BCF8-D04A4D38325C}" destId="{FC3866C7-1805-4487-A95C-AD30AAF3DE8D}" srcOrd="1" destOrd="0" parTransId="{A15B0C78-DFCA-4E19-8CC0-EA444531AC29}" sibTransId="{E19EA873-B4E2-44AE-9B50-E9077CAC2243}"/>
    <dgm:cxn modelId="{02A91B59-201A-405C-8A69-5BC1E89E6493}" type="presOf" srcId="{FC3866C7-1805-4487-A95C-AD30AAF3DE8D}" destId="{A460EADB-71C9-4E93-B04E-CFC03F80D5B4}" srcOrd="0" destOrd="0" presId="urn:microsoft.com/office/officeart/2005/8/layout/vList2"/>
    <dgm:cxn modelId="{48DD3BC1-6D40-4306-AF36-0B97DEE09503}" type="presOf" srcId="{D9C8FFC3-FDDF-486C-A74C-A66B4DA84AF0}" destId="{C6049B7C-8199-4CBD-9D98-E99545E999D8}" srcOrd="0" destOrd="0" presId="urn:microsoft.com/office/officeart/2005/8/layout/vList2"/>
    <dgm:cxn modelId="{6E5636EA-9100-45F2-B81F-C7F2046A8894}" type="presOf" srcId="{CF938959-E5C6-47CD-830E-944446BF0457}" destId="{51FCD899-F1F8-4694-AFD2-E6E87B8F0F7B}" srcOrd="0" destOrd="0" presId="urn:microsoft.com/office/officeart/2005/8/layout/vList2"/>
    <dgm:cxn modelId="{FC2AFB1E-DC76-4E37-992E-04054CFC71F6}" srcId="{15F7D2FD-18C4-4FC4-BCF8-D04A4D38325C}" destId="{D9C8FFC3-FDDF-486C-A74C-A66B4DA84AF0}" srcOrd="2" destOrd="0" parTransId="{AE0449F5-5757-448E-BCE6-54724F7936E2}" sibTransId="{741E1BB8-15FD-4529-908B-C091DEE24DD6}"/>
    <dgm:cxn modelId="{79717663-25A3-4016-9443-8091675D4B09}" type="presParOf" srcId="{B9CDEACB-F56C-4DBA-ADD8-DB8CFD4E9BC7}" destId="{51FCD899-F1F8-4694-AFD2-E6E87B8F0F7B}" srcOrd="0" destOrd="0" presId="urn:microsoft.com/office/officeart/2005/8/layout/vList2"/>
    <dgm:cxn modelId="{AF09EEBD-95D1-4AD8-9782-AC9FB6261D89}" type="presParOf" srcId="{B9CDEACB-F56C-4DBA-ADD8-DB8CFD4E9BC7}" destId="{545491C9-42B2-4F65-BF69-C76A24BD5171}" srcOrd="1" destOrd="0" presId="urn:microsoft.com/office/officeart/2005/8/layout/vList2"/>
    <dgm:cxn modelId="{ADEE722A-CFAF-4819-9593-0FCBC5F43EC3}" type="presParOf" srcId="{B9CDEACB-F56C-4DBA-ADD8-DB8CFD4E9BC7}" destId="{A460EADB-71C9-4E93-B04E-CFC03F80D5B4}" srcOrd="2" destOrd="0" presId="urn:microsoft.com/office/officeart/2005/8/layout/vList2"/>
    <dgm:cxn modelId="{007D9913-52BE-497C-8361-4A75F356996B}" type="presParOf" srcId="{B9CDEACB-F56C-4DBA-ADD8-DB8CFD4E9BC7}" destId="{82EF6D59-02E8-4E4F-94E4-17F49992281B}" srcOrd="3" destOrd="0" presId="urn:microsoft.com/office/officeart/2005/8/layout/vList2"/>
    <dgm:cxn modelId="{249BF997-2A86-4E33-8AB6-E928B65D62DB}" type="presParOf" srcId="{B9CDEACB-F56C-4DBA-ADD8-DB8CFD4E9BC7}" destId="{C6049B7C-8199-4CBD-9D98-E99545E999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69F2A3-4E3A-4C07-9E77-862E56B9E005}"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7588B15C-1DF2-435B-BADA-B80C89C6B41A}">
      <dgm:prSet custT="1"/>
      <dgm:spPr/>
      <dgm:t>
        <a:bodyPr/>
        <a:lstStyle/>
        <a:p>
          <a:r>
            <a:rPr lang="en-US" sz="2000" dirty="0"/>
            <a:t>“Objectively offensive” is legalese for “any reasonable person would likely be offended.”</a:t>
          </a:r>
        </a:p>
      </dgm:t>
    </dgm:pt>
    <dgm:pt modelId="{93004FAB-59A3-4E19-82D3-BB078D93D58C}" type="parTrans" cxnId="{4F2F9889-F649-4306-A011-6E57C0DE9873}">
      <dgm:prSet/>
      <dgm:spPr/>
      <dgm:t>
        <a:bodyPr/>
        <a:lstStyle/>
        <a:p>
          <a:endParaRPr lang="en-US"/>
        </a:p>
      </dgm:t>
    </dgm:pt>
    <dgm:pt modelId="{2361208A-D923-416F-B5FE-C9606F4109FC}" type="sibTrans" cxnId="{4F2F9889-F649-4306-A011-6E57C0DE9873}">
      <dgm:prSet phldrT="01" phldr="0"/>
      <dgm:spPr/>
      <dgm:t>
        <a:bodyPr/>
        <a:lstStyle/>
        <a:p>
          <a:r>
            <a:rPr lang="en-US" dirty="0"/>
            <a:t>01</a:t>
          </a:r>
        </a:p>
      </dgm:t>
    </dgm:pt>
    <dgm:pt modelId="{C32063CB-659D-49C7-A279-848F2A4DA0EA}">
      <dgm:prSet custT="1"/>
      <dgm:spPr/>
      <dgm:t>
        <a:bodyPr/>
        <a:lstStyle/>
        <a:p>
          <a:r>
            <a:rPr lang="en-US" sz="2000" dirty="0"/>
            <a:t>“Subjectively offensive” just means the person who is complaining was offended.</a:t>
          </a:r>
        </a:p>
      </dgm:t>
    </dgm:pt>
    <dgm:pt modelId="{B58BB987-17FF-4E7B-A25A-F1F9AEDA15FE}" type="parTrans" cxnId="{6E0BEE99-C0F0-4AE6-BFB7-DEDD9B4BC28D}">
      <dgm:prSet/>
      <dgm:spPr/>
      <dgm:t>
        <a:bodyPr/>
        <a:lstStyle/>
        <a:p>
          <a:endParaRPr lang="en-US"/>
        </a:p>
      </dgm:t>
    </dgm:pt>
    <dgm:pt modelId="{72D2E533-B31E-42D7-876B-627C116C2F7A}" type="sibTrans" cxnId="{6E0BEE99-C0F0-4AE6-BFB7-DEDD9B4BC28D}">
      <dgm:prSet phldrT="02" phldr="0"/>
      <dgm:spPr/>
      <dgm:t>
        <a:bodyPr/>
        <a:lstStyle/>
        <a:p>
          <a:r>
            <a:rPr lang="en-US" dirty="0"/>
            <a:t>02</a:t>
          </a:r>
        </a:p>
      </dgm:t>
    </dgm:pt>
    <dgm:pt modelId="{3900B6DC-D36A-4D4B-B0D7-5F2CEECAD1AE}">
      <dgm:prSet custT="1"/>
      <dgm:spPr/>
      <dgm:t>
        <a:bodyPr/>
        <a:lstStyle/>
        <a:p>
          <a:r>
            <a:rPr lang="en-US" sz="2400" dirty="0"/>
            <a:t>To be harassing, conduct must be both.</a:t>
          </a:r>
        </a:p>
      </dgm:t>
    </dgm:pt>
    <dgm:pt modelId="{ECEB62CD-1960-473E-8558-ECD534F9C74E}" type="parTrans" cxnId="{764A2A5A-0F8B-45FB-8540-812A55149754}">
      <dgm:prSet/>
      <dgm:spPr/>
      <dgm:t>
        <a:bodyPr/>
        <a:lstStyle/>
        <a:p>
          <a:endParaRPr lang="en-US"/>
        </a:p>
      </dgm:t>
    </dgm:pt>
    <dgm:pt modelId="{BFCADE2D-22CF-4A63-96F1-30138E74D007}" type="sibTrans" cxnId="{764A2A5A-0F8B-45FB-8540-812A55149754}">
      <dgm:prSet phldrT="03" phldr="0"/>
      <dgm:spPr/>
      <dgm:t>
        <a:bodyPr/>
        <a:lstStyle/>
        <a:p>
          <a:r>
            <a:rPr lang="en-US" dirty="0"/>
            <a:t>03</a:t>
          </a:r>
        </a:p>
      </dgm:t>
    </dgm:pt>
    <dgm:pt modelId="{0E618A48-3CA7-4774-9253-3CEA10A371C3}" type="pres">
      <dgm:prSet presAssocID="{DB69F2A3-4E3A-4C07-9E77-862E56B9E005}" presName="Name0" presStyleCnt="0">
        <dgm:presLayoutVars>
          <dgm:animLvl val="lvl"/>
          <dgm:resizeHandles val="exact"/>
        </dgm:presLayoutVars>
      </dgm:prSet>
      <dgm:spPr/>
      <dgm:t>
        <a:bodyPr/>
        <a:lstStyle/>
        <a:p>
          <a:endParaRPr lang="en-US"/>
        </a:p>
      </dgm:t>
    </dgm:pt>
    <dgm:pt modelId="{36BF21B2-3A24-49C4-A4D2-BF83763DB3AD}" type="pres">
      <dgm:prSet presAssocID="{7588B15C-1DF2-435B-BADA-B80C89C6B41A}" presName="compositeNode" presStyleCnt="0">
        <dgm:presLayoutVars>
          <dgm:bulletEnabled val="1"/>
        </dgm:presLayoutVars>
      </dgm:prSet>
      <dgm:spPr/>
    </dgm:pt>
    <dgm:pt modelId="{14B5E8EA-3B99-406B-9A70-2D264A30BE3B}" type="pres">
      <dgm:prSet presAssocID="{7588B15C-1DF2-435B-BADA-B80C89C6B41A}" presName="bgRect" presStyleLbl="alignNode1" presStyleIdx="0" presStyleCnt="3" custScaleY="153605"/>
      <dgm:spPr/>
      <dgm:t>
        <a:bodyPr/>
        <a:lstStyle/>
        <a:p>
          <a:endParaRPr lang="en-US"/>
        </a:p>
      </dgm:t>
    </dgm:pt>
    <dgm:pt modelId="{9E1F9570-4193-4FFC-81C5-BEE396E5218B}" type="pres">
      <dgm:prSet presAssocID="{2361208A-D923-416F-B5FE-C9606F4109FC}" presName="sibTransNodeRect" presStyleLbl="alignNode1" presStyleIdx="0" presStyleCnt="3">
        <dgm:presLayoutVars>
          <dgm:chMax val="0"/>
          <dgm:bulletEnabled val="1"/>
        </dgm:presLayoutVars>
      </dgm:prSet>
      <dgm:spPr/>
      <dgm:t>
        <a:bodyPr/>
        <a:lstStyle/>
        <a:p>
          <a:endParaRPr lang="en-US"/>
        </a:p>
      </dgm:t>
    </dgm:pt>
    <dgm:pt modelId="{77446CF9-38C6-4876-9329-2EDD45B613CC}" type="pres">
      <dgm:prSet presAssocID="{7588B15C-1DF2-435B-BADA-B80C89C6B41A}" presName="nodeRect" presStyleLbl="alignNode1" presStyleIdx="0" presStyleCnt="3">
        <dgm:presLayoutVars>
          <dgm:bulletEnabled val="1"/>
        </dgm:presLayoutVars>
      </dgm:prSet>
      <dgm:spPr/>
      <dgm:t>
        <a:bodyPr/>
        <a:lstStyle/>
        <a:p>
          <a:endParaRPr lang="en-US"/>
        </a:p>
      </dgm:t>
    </dgm:pt>
    <dgm:pt modelId="{8A1906CF-413F-492F-9F9B-5530CF0D9411}" type="pres">
      <dgm:prSet presAssocID="{2361208A-D923-416F-B5FE-C9606F4109FC}" presName="sibTrans" presStyleCnt="0"/>
      <dgm:spPr/>
    </dgm:pt>
    <dgm:pt modelId="{647E4E83-397C-4EEB-9899-4B9632B0AD9A}" type="pres">
      <dgm:prSet presAssocID="{C32063CB-659D-49C7-A279-848F2A4DA0EA}" presName="compositeNode" presStyleCnt="0">
        <dgm:presLayoutVars>
          <dgm:bulletEnabled val="1"/>
        </dgm:presLayoutVars>
      </dgm:prSet>
      <dgm:spPr/>
    </dgm:pt>
    <dgm:pt modelId="{D05CC94B-209B-43C5-A8EC-D3900017C254}" type="pres">
      <dgm:prSet presAssocID="{C32063CB-659D-49C7-A279-848F2A4DA0EA}" presName="bgRect" presStyleLbl="alignNode1" presStyleIdx="1" presStyleCnt="3" custScaleY="152366"/>
      <dgm:spPr/>
      <dgm:t>
        <a:bodyPr/>
        <a:lstStyle/>
        <a:p>
          <a:endParaRPr lang="en-US"/>
        </a:p>
      </dgm:t>
    </dgm:pt>
    <dgm:pt modelId="{9A9C4F33-F07F-4C61-8125-93A757A95167}" type="pres">
      <dgm:prSet presAssocID="{72D2E533-B31E-42D7-876B-627C116C2F7A}" presName="sibTransNodeRect" presStyleLbl="alignNode1" presStyleIdx="1" presStyleCnt="3">
        <dgm:presLayoutVars>
          <dgm:chMax val="0"/>
          <dgm:bulletEnabled val="1"/>
        </dgm:presLayoutVars>
      </dgm:prSet>
      <dgm:spPr/>
      <dgm:t>
        <a:bodyPr/>
        <a:lstStyle/>
        <a:p>
          <a:endParaRPr lang="en-US"/>
        </a:p>
      </dgm:t>
    </dgm:pt>
    <dgm:pt modelId="{A8D5BD67-4F26-42FF-83BC-D84BF21A07ED}" type="pres">
      <dgm:prSet presAssocID="{C32063CB-659D-49C7-A279-848F2A4DA0EA}" presName="nodeRect" presStyleLbl="alignNode1" presStyleIdx="1" presStyleCnt="3">
        <dgm:presLayoutVars>
          <dgm:bulletEnabled val="1"/>
        </dgm:presLayoutVars>
      </dgm:prSet>
      <dgm:spPr/>
      <dgm:t>
        <a:bodyPr/>
        <a:lstStyle/>
        <a:p>
          <a:endParaRPr lang="en-US"/>
        </a:p>
      </dgm:t>
    </dgm:pt>
    <dgm:pt modelId="{0BB10D35-B20C-49EB-A7B9-D03C3F46FC2D}" type="pres">
      <dgm:prSet presAssocID="{72D2E533-B31E-42D7-876B-627C116C2F7A}" presName="sibTrans" presStyleCnt="0"/>
      <dgm:spPr/>
    </dgm:pt>
    <dgm:pt modelId="{2B3D7E96-313A-4239-B3EE-059A2021CB52}" type="pres">
      <dgm:prSet presAssocID="{3900B6DC-D36A-4D4B-B0D7-5F2CEECAD1AE}" presName="compositeNode" presStyleCnt="0">
        <dgm:presLayoutVars>
          <dgm:bulletEnabled val="1"/>
        </dgm:presLayoutVars>
      </dgm:prSet>
      <dgm:spPr/>
    </dgm:pt>
    <dgm:pt modelId="{E9EA0643-1E10-41F6-8776-F1E598D5787D}" type="pres">
      <dgm:prSet presAssocID="{3900B6DC-D36A-4D4B-B0D7-5F2CEECAD1AE}" presName="bgRect" presStyleLbl="alignNode1" presStyleIdx="2" presStyleCnt="3" custScaleY="154224"/>
      <dgm:spPr/>
      <dgm:t>
        <a:bodyPr/>
        <a:lstStyle/>
        <a:p>
          <a:endParaRPr lang="en-US"/>
        </a:p>
      </dgm:t>
    </dgm:pt>
    <dgm:pt modelId="{329FAD0C-798B-4FBC-814C-B28F2CA318AB}" type="pres">
      <dgm:prSet presAssocID="{BFCADE2D-22CF-4A63-96F1-30138E74D007}" presName="sibTransNodeRect" presStyleLbl="alignNode1" presStyleIdx="2" presStyleCnt="3">
        <dgm:presLayoutVars>
          <dgm:chMax val="0"/>
          <dgm:bulletEnabled val="1"/>
        </dgm:presLayoutVars>
      </dgm:prSet>
      <dgm:spPr/>
      <dgm:t>
        <a:bodyPr/>
        <a:lstStyle/>
        <a:p>
          <a:endParaRPr lang="en-US"/>
        </a:p>
      </dgm:t>
    </dgm:pt>
    <dgm:pt modelId="{3741AAC2-6271-44B6-8318-C7BD5D8CA183}" type="pres">
      <dgm:prSet presAssocID="{3900B6DC-D36A-4D4B-B0D7-5F2CEECAD1AE}" presName="nodeRect" presStyleLbl="alignNode1" presStyleIdx="2" presStyleCnt="3">
        <dgm:presLayoutVars>
          <dgm:bulletEnabled val="1"/>
        </dgm:presLayoutVars>
      </dgm:prSet>
      <dgm:spPr/>
      <dgm:t>
        <a:bodyPr/>
        <a:lstStyle/>
        <a:p>
          <a:endParaRPr lang="en-US"/>
        </a:p>
      </dgm:t>
    </dgm:pt>
  </dgm:ptLst>
  <dgm:cxnLst>
    <dgm:cxn modelId="{23CD4093-D82F-4D79-B3A5-AA919671B702}" type="presOf" srcId="{7588B15C-1DF2-435B-BADA-B80C89C6B41A}" destId="{14B5E8EA-3B99-406B-9A70-2D264A30BE3B}" srcOrd="0" destOrd="0" presId="urn:microsoft.com/office/officeart/2016/7/layout/LinearBlockProcessNumbered"/>
    <dgm:cxn modelId="{731743BD-10D8-431D-9A66-E4AE55757EA7}" type="presOf" srcId="{72D2E533-B31E-42D7-876B-627C116C2F7A}" destId="{9A9C4F33-F07F-4C61-8125-93A757A95167}" srcOrd="0" destOrd="0" presId="urn:microsoft.com/office/officeart/2016/7/layout/LinearBlockProcessNumbered"/>
    <dgm:cxn modelId="{55A9FA4B-FEB6-4421-B1F1-930F19E9727D}" type="presOf" srcId="{C32063CB-659D-49C7-A279-848F2A4DA0EA}" destId="{D05CC94B-209B-43C5-A8EC-D3900017C254}" srcOrd="0" destOrd="0" presId="urn:microsoft.com/office/officeart/2016/7/layout/LinearBlockProcessNumbered"/>
    <dgm:cxn modelId="{6E0BEE99-C0F0-4AE6-BFB7-DEDD9B4BC28D}" srcId="{DB69F2A3-4E3A-4C07-9E77-862E56B9E005}" destId="{C32063CB-659D-49C7-A279-848F2A4DA0EA}" srcOrd="1" destOrd="0" parTransId="{B58BB987-17FF-4E7B-A25A-F1F9AEDA15FE}" sibTransId="{72D2E533-B31E-42D7-876B-627C116C2F7A}"/>
    <dgm:cxn modelId="{764A2A5A-0F8B-45FB-8540-812A55149754}" srcId="{DB69F2A3-4E3A-4C07-9E77-862E56B9E005}" destId="{3900B6DC-D36A-4D4B-B0D7-5F2CEECAD1AE}" srcOrd="2" destOrd="0" parTransId="{ECEB62CD-1960-473E-8558-ECD534F9C74E}" sibTransId="{BFCADE2D-22CF-4A63-96F1-30138E74D007}"/>
    <dgm:cxn modelId="{E4784FE1-C930-4E29-92CC-07396435BDAF}" type="presOf" srcId="{DB69F2A3-4E3A-4C07-9E77-862E56B9E005}" destId="{0E618A48-3CA7-4774-9253-3CEA10A371C3}" srcOrd="0" destOrd="0" presId="urn:microsoft.com/office/officeart/2016/7/layout/LinearBlockProcessNumbered"/>
    <dgm:cxn modelId="{7D483769-08B4-4467-ACD7-13DA21F94FEF}" type="presOf" srcId="{3900B6DC-D36A-4D4B-B0D7-5F2CEECAD1AE}" destId="{E9EA0643-1E10-41F6-8776-F1E598D5787D}" srcOrd="0" destOrd="0" presId="urn:microsoft.com/office/officeart/2016/7/layout/LinearBlockProcessNumbered"/>
    <dgm:cxn modelId="{2736D496-3C7D-41E5-A68B-198910FEBF3B}" type="presOf" srcId="{7588B15C-1DF2-435B-BADA-B80C89C6B41A}" destId="{77446CF9-38C6-4876-9329-2EDD45B613CC}" srcOrd="1" destOrd="0" presId="urn:microsoft.com/office/officeart/2016/7/layout/LinearBlockProcessNumbered"/>
    <dgm:cxn modelId="{9E22A493-46AE-40C1-BA8D-D5D7CA78BBA3}" type="presOf" srcId="{C32063CB-659D-49C7-A279-848F2A4DA0EA}" destId="{A8D5BD67-4F26-42FF-83BC-D84BF21A07ED}" srcOrd="1" destOrd="0" presId="urn:microsoft.com/office/officeart/2016/7/layout/LinearBlockProcessNumbered"/>
    <dgm:cxn modelId="{E3CDC6A9-77C9-4316-A547-010529BB0887}" type="presOf" srcId="{2361208A-D923-416F-B5FE-C9606F4109FC}" destId="{9E1F9570-4193-4FFC-81C5-BEE396E5218B}" srcOrd="0" destOrd="0" presId="urn:microsoft.com/office/officeart/2016/7/layout/LinearBlockProcessNumbered"/>
    <dgm:cxn modelId="{99CDD905-158F-4044-809C-0F4B6C3BD806}" type="presOf" srcId="{BFCADE2D-22CF-4A63-96F1-30138E74D007}" destId="{329FAD0C-798B-4FBC-814C-B28F2CA318AB}" srcOrd="0" destOrd="0" presId="urn:microsoft.com/office/officeart/2016/7/layout/LinearBlockProcessNumbered"/>
    <dgm:cxn modelId="{F0FA92CF-FC30-45C4-9513-9B3394B2D455}" type="presOf" srcId="{3900B6DC-D36A-4D4B-B0D7-5F2CEECAD1AE}" destId="{3741AAC2-6271-44B6-8318-C7BD5D8CA183}" srcOrd="1" destOrd="0" presId="urn:microsoft.com/office/officeart/2016/7/layout/LinearBlockProcessNumbered"/>
    <dgm:cxn modelId="{4F2F9889-F649-4306-A011-6E57C0DE9873}" srcId="{DB69F2A3-4E3A-4C07-9E77-862E56B9E005}" destId="{7588B15C-1DF2-435B-BADA-B80C89C6B41A}" srcOrd="0" destOrd="0" parTransId="{93004FAB-59A3-4E19-82D3-BB078D93D58C}" sibTransId="{2361208A-D923-416F-B5FE-C9606F4109FC}"/>
    <dgm:cxn modelId="{E69916A9-F89D-4AF2-91F0-34B23A1CCCDC}" type="presParOf" srcId="{0E618A48-3CA7-4774-9253-3CEA10A371C3}" destId="{36BF21B2-3A24-49C4-A4D2-BF83763DB3AD}" srcOrd="0" destOrd="0" presId="urn:microsoft.com/office/officeart/2016/7/layout/LinearBlockProcessNumbered"/>
    <dgm:cxn modelId="{A09ACC86-AF98-4953-B6EB-34775F772122}" type="presParOf" srcId="{36BF21B2-3A24-49C4-A4D2-BF83763DB3AD}" destId="{14B5E8EA-3B99-406B-9A70-2D264A30BE3B}" srcOrd="0" destOrd="0" presId="urn:microsoft.com/office/officeart/2016/7/layout/LinearBlockProcessNumbered"/>
    <dgm:cxn modelId="{F9D48E9D-145F-4071-BDAD-87571D35366C}" type="presParOf" srcId="{36BF21B2-3A24-49C4-A4D2-BF83763DB3AD}" destId="{9E1F9570-4193-4FFC-81C5-BEE396E5218B}" srcOrd="1" destOrd="0" presId="urn:microsoft.com/office/officeart/2016/7/layout/LinearBlockProcessNumbered"/>
    <dgm:cxn modelId="{BBB7DF47-6A9D-43E3-8BCA-30F8F0D17589}" type="presParOf" srcId="{36BF21B2-3A24-49C4-A4D2-BF83763DB3AD}" destId="{77446CF9-38C6-4876-9329-2EDD45B613CC}" srcOrd="2" destOrd="0" presId="urn:microsoft.com/office/officeart/2016/7/layout/LinearBlockProcessNumbered"/>
    <dgm:cxn modelId="{9905F04F-6696-46E8-B117-FA9D6D9374B4}" type="presParOf" srcId="{0E618A48-3CA7-4774-9253-3CEA10A371C3}" destId="{8A1906CF-413F-492F-9F9B-5530CF0D9411}" srcOrd="1" destOrd="0" presId="urn:microsoft.com/office/officeart/2016/7/layout/LinearBlockProcessNumbered"/>
    <dgm:cxn modelId="{31F51620-BC67-421A-AAC8-0BDAE90DE76F}" type="presParOf" srcId="{0E618A48-3CA7-4774-9253-3CEA10A371C3}" destId="{647E4E83-397C-4EEB-9899-4B9632B0AD9A}" srcOrd="2" destOrd="0" presId="urn:microsoft.com/office/officeart/2016/7/layout/LinearBlockProcessNumbered"/>
    <dgm:cxn modelId="{949594E1-E96C-4E2D-924D-5BB504652CF6}" type="presParOf" srcId="{647E4E83-397C-4EEB-9899-4B9632B0AD9A}" destId="{D05CC94B-209B-43C5-A8EC-D3900017C254}" srcOrd="0" destOrd="0" presId="urn:microsoft.com/office/officeart/2016/7/layout/LinearBlockProcessNumbered"/>
    <dgm:cxn modelId="{27D0FC92-DA28-4131-A16F-AC792277B995}" type="presParOf" srcId="{647E4E83-397C-4EEB-9899-4B9632B0AD9A}" destId="{9A9C4F33-F07F-4C61-8125-93A757A95167}" srcOrd="1" destOrd="0" presId="urn:microsoft.com/office/officeart/2016/7/layout/LinearBlockProcessNumbered"/>
    <dgm:cxn modelId="{BA7B185D-EDF5-458E-BD0F-5714B53C5B0E}" type="presParOf" srcId="{647E4E83-397C-4EEB-9899-4B9632B0AD9A}" destId="{A8D5BD67-4F26-42FF-83BC-D84BF21A07ED}" srcOrd="2" destOrd="0" presId="urn:microsoft.com/office/officeart/2016/7/layout/LinearBlockProcessNumbered"/>
    <dgm:cxn modelId="{DFE7F119-029A-40CA-B44E-C44CB88DBBC0}" type="presParOf" srcId="{0E618A48-3CA7-4774-9253-3CEA10A371C3}" destId="{0BB10D35-B20C-49EB-A7B9-D03C3F46FC2D}" srcOrd="3" destOrd="0" presId="urn:microsoft.com/office/officeart/2016/7/layout/LinearBlockProcessNumbered"/>
    <dgm:cxn modelId="{913EF446-84F2-494B-BEE3-FE5AC44BBAC3}" type="presParOf" srcId="{0E618A48-3CA7-4774-9253-3CEA10A371C3}" destId="{2B3D7E96-313A-4239-B3EE-059A2021CB52}" srcOrd="4" destOrd="0" presId="urn:microsoft.com/office/officeart/2016/7/layout/LinearBlockProcessNumbered"/>
    <dgm:cxn modelId="{E039B935-FB63-41B3-90F4-59EA23A7166C}" type="presParOf" srcId="{2B3D7E96-313A-4239-B3EE-059A2021CB52}" destId="{E9EA0643-1E10-41F6-8776-F1E598D5787D}" srcOrd="0" destOrd="0" presId="urn:microsoft.com/office/officeart/2016/7/layout/LinearBlockProcessNumbered"/>
    <dgm:cxn modelId="{FAE6A27C-ED90-4934-B287-7DAC1DABCE44}" type="presParOf" srcId="{2B3D7E96-313A-4239-B3EE-059A2021CB52}" destId="{329FAD0C-798B-4FBC-814C-B28F2CA318AB}" srcOrd="1" destOrd="0" presId="urn:microsoft.com/office/officeart/2016/7/layout/LinearBlockProcessNumbered"/>
    <dgm:cxn modelId="{9E39AF1F-16D8-44C8-8F63-479B960C6D9F}" type="presParOf" srcId="{2B3D7E96-313A-4239-B3EE-059A2021CB52}" destId="{3741AAC2-6271-44B6-8318-C7BD5D8CA18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E6CC0D-596C-4850-8AA1-6BAFEA04B2E5}"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04DA97-F49E-4874-9CA5-0B421AC5EE31}">
      <dgm:prSet custT="1"/>
      <dgm:spPr/>
      <dgm:t>
        <a:bodyPr/>
        <a:lstStyle/>
        <a:p>
          <a:r>
            <a:rPr lang="en-US" sz="2400" dirty="0"/>
            <a:t>“Severe” and “pervasive” are inversely related to each other.  In other words:</a:t>
          </a:r>
        </a:p>
      </dgm:t>
    </dgm:pt>
    <dgm:pt modelId="{6B79D705-7562-4404-B33E-E1CBC49BB747}" type="parTrans" cxnId="{0B182245-0649-4828-BB9D-9F29AE3EE7DD}">
      <dgm:prSet/>
      <dgm:spPr/>
      <dgm:t>
        <a:bodyPr/>
        <a:lstStyle/>
        <a:p>
          <a:endParaRPr lang="en-US"/>
        </a:p>
      </dgm:t>
    </dgm:pt>
    <dgm:pt modelId="{0FF6CE13-0245-4699-B4F0-10E95F5ECC82}" type="sibTrans" cxnId="{0B182245-0649-4828-BB9D-9F29AE3EE7DD}">
      <dgm:prSet/>
      <dgm:spPr/>
      <dgm:t>
        <a:bodyPr/>
        <a:lstStyle/>
        <a:p>
          <a:endParaRPr lang="en-US" dirty="0"/>
        </a:p>
      </dgm:t>
    </dgm:pt>
    <dgm:pt modelId="{E3D90FD1-82CB-479E-A559-6D67357C622F}">
      <dgm:prSet custT="1"/>
      <dgm:spPr/>
      <dgm:t>
        <a:bodyPr/>
        <a:lstStyle/>
        <a:p>
          <a:r>
            <a:rPr lang="en-US" sz="2000" dirty="0"/>
            <a:t>Conduct that is extremely severe (sexual assault) can be sufficiently severe and pervasive if it happens just once, but</a:t>
          </a:r>
        </a:p>
      </dgm:t>
    </dgm:pt>
    <dgm:pt modelId="{85D96744-1946-459D-A1AC-66C211F0FD2D}" type="parTrans" cxnId="{AD8DD3C7-383F-4105-8574-BEDE798B47FD}">
      <dgm:prSet/>
      <dgm:spPr/>
      <dgm:t>
        <a:bodyPr/>
        <a:lstStyle/>
        <a:p>
          <a:endParaRPr lang="en-US"/>
        </a:p>
      </dgm:t>
    </dgm:pt>
    <dgm:pt modelId="{34CA57EA-2AB5-4F9E-98CF-82475D92A3CE}" type="sibTrans" cxnId="{AD8DD3C7-383F-4105-8574-BEDE798B47FD}">
      <dgm:prSet/>
      <dgm:spPr/>
      <dgm:t>
        <a:bodyPr/>
        <a:lstStyle/>
        <a:p>
          <a:endParaRPr lang="en-US" dirty="0"/>
        </a:p>
      </dgm:t>
    </dgm:pt>
    <dgm:pt modelId="{92082A5E-B13E-44CB-96FE-741E7BA1DDF3}">
      <dgm:prSet custT="1"/>
      <dgm:spPr/>
      <dgm:t>
        <a:bodyPr/>
        <a:lstStyle/>
        <a:p>
          <a:r>
            <a:rPr lang="en-US" sz="2000" dirty="0"/>
            <a:t>Conduct that may be considered minor (an awkward statement, an ill-considered hug) can become severe if repeated frequently (especially with clear indications it is unwelcome).</a:t>
          </a:r>
        </a:p>
      </dgm:t>
    </dgm:pt>
    <dgm:pt modelId="{78013979-6580-4373-BFE8-E43A7B0C096B}" type="parTrans" cxnId="{6B336DFE-27B7-4B47-862C-C56EC2C7C0DB}">
      <dgm:prSet/>
      <dgm:spPr/>
      <dgm:t>
        <a:bodyPr/>
        <a:lstStyle/>
        <a:p>
          <a:endParaRPr lang="en-US"/>
        </a:p>
      </dgm:t>
    </dgm:pt>
    <dgm:pt modelId="{3524BF3B-E755-4B1D-BD52-A5A3514638B7}" type="sibTrans" cxnId="{6B336DFE-27B7-4B47-862C-C56EC2C7C0DB}">
      <dgm:prSet/>
      <dgm:spPr/>
      <dgm:t>
        <a:bodyPr/>
        <a:lstStyle/>
        <a:p>
          <a:endParaRPr lang="en-US"/>
        </a:p>
      </dgm:t>
    </dgm:pt>
    <dgm:pt modelId="{4DE6EC07-0EEB-4889-A1E6-F759AB596509}" type="pres">
      <dgm:prSet presAssocID="{C9E6CC0D-596C-4850-8AA1-6BAFEA04B2E5}" presName="outerComposite" presStyleCnt="0">
        <dgm:presLayoutVars>
          <dgm:chMax val="5"/>
          <dgm:dir/>
          <dgm:resizeHandles val="exact"/>
        </dgm:presLayoutVars>
      </dgm:prSet>
      <dgm:spPr/>
      <dgm:t>
        <a:bodyPr/>
        <a:lstStyle/>
        <a:p>
          <a:endParaRPr lang="en-US"/>
        </a:p>
      </dgm:t>
    </dgm:pt>
    <dgm:pt modelId="{45AC1104-4E29-48BD-9A2D-5C994D28D3C0}" type="pres">
      <dgm:prSet presAssocID="{C9E6CC0D-596C-4850-8AA1-6BAFEA04B2E5}" presName="dummyMaxCanvas" presStyleCnt="0">
        <dgm:presLayoutVars/>
      </dgm:prSet>
      <dgm:spPr/>
    </dgm:pt>
    <dgm:pt modelId="{BB1EC4D3-4141-4EEE-8917-0560A6230E0F}" type="pres">
      <dgm:prSet presAssocID="{C9E6CC0D-596C-4850-8AA1-6BAFEA04B2E5}" presName="ThreeNodes_1" presStyleLbl="node1" presStyleIdx="0" presStyleCnt="3" custScaleY="67918" custLinFactNeighborX="57" custLinFactNeighborY="-12335">
        <dgm:presLayoutVars>
          <dgm:bulletEnabled val="1"/>
        </dgm:presLayoutVars>
      </dgm:prSet>
      <dgm:spPr/>
      <dgm:t>
        <a:bodyPr/>
        <a:lstStyle/>
        <a:p>
          <a:endParaRPr lang="en-US"/>
        </a:p>
      </dgm:t>
    </dgm:pt>
    <dgm:pt modelId="{1EA1DB4C-181B-4C64-BAB0-0C8ECF3BAD3B}" type="pres">
      <dgm:prSet presAssocID="{C9E6CC0D-596C-4850-8AA1-6BAFEA04B2E5}" presName="ThreeNodes_2" presStyleLbl="node1" presStyleIdx="1" presStyleCnt="3" custScaleY="73360" custLinFactNeighborX="-4288" custLinFactNeighborY="-49670">
        <dgm:presLayoutVars>
          <dgm:bulletEnabled val="1"/>
        </dgm:presLayoutVars>
      </dgm:prSet>
      <dgm:spPr/>
      <dgm:t>
        <a:bodyPr/>
        <a:lstStyle/>
        <a:p>
          <a:endParaRPr lang="en-US"/>
        </a:p>
      </dgm:t>
    </dgm:pt>
    <dgm:pt modelId="{68EBC805-DD3B-45CB-9CA8-99B7A1933285}" type="pres">
      <dgm:prSet presAssocID="{C9E6CC0D-596C-4850-8AA1-6BAFEA04B2E5}" presName="ThreeNodes_3" presStyleLbl="node1" presStyleIdx="2" presStyleCnt="3" custScaleX="97343" custScaleY="96123" custLinFactNeighborX="-5757" custLinFactNeighborY="-75410">
        <dgm:presLayoutVars>
          <dgm:bulletEnabled val="1"/>
        </dgm:presLayoutVars>
      </dgm:prSet>
      <dgm:spPr/>
      <dgm:t>
        <a:bodyPr/>
        <a:lstStyle/>
        <a:p>
          <a:endParaRPr lang="en-US"/>
        </a:p>
      </dgm:t>
    </dgm:pt>
    <dgm:pt modelId="{F7CF2744-1B9D-4E6E-BBE6-BF3B979CBF21}" type="pres">
      <dgm:prSet presAssocID="{C9E6CC0D-596C-4850-8AA1-6BAFEA04B2E5}" presName="ThreeConn_1-2" presStyleLbl="fgAccFollowNode1" presStyleIdx="0" presStyleCnt="2" custLinFactNeighborX="-48156" custLinFactNeighborY="-37987">
        <dgm:presLayoutVars>
          <dgm:bulletEnabled val="1"/>
        </dgm:presLayoutVars>
      </dgm:prSet>
      <dgm:spPr/>
      <dgm:t>
        <a:bodyPr/>
        <a:lstStyle/>
        <a:p>
          <a:endParaRPr lang="en-US"/>
        </a:p>
      </dgm:t>
    </dgm:pt>
    <dgm:pt modelId="{BFCF856A-D414-4D40-A73C-57C1B3EFD958}" type="pres">
      <dgm:prSet presAssocID="{C9E6CC0D-596C-4850-8AA1-6BAFEA04B2E5}" presName="ThreeConn_2-3" presStyleLbl="fgAccFollowNode1" presStyleIdx="1" presStyleCnt="2" custLinFactNeighborX="-27944" custLinFactNeighborY="-90831">
        <dgm:presLayoutVars>
          <dgm:bulletEnabled val="1"/>
        </dgm:presLayoutVars>
      </dgm:prSet>
      <dgm:spPr/>
      <dgm:t>
        <a:bodyPr/>
        <a:lstStyle/>
        <a:p>
          <a:endParaRPr lang="en-US"/>
        </a:p>
      </dgm:t>
    </dgm:pt>
    <dgm:pt modelId="{8AFF67D0-5BE2-439D-8072-69169C3BDB81}" type="pres">
      <dgm:prSet presAssocID="{C9E6CC0D-596C-4850-8AA1-6BAFEA04B2E5}" presName="ThreeNodes_1_text" presStyleLbl="node1" presStyleIdx="2" presStyleCnt="3">
        <dgm:presLayoutVars>
          <dgm:bulletEnabled val="1"/>
        </dgm:presLayoutVars>
      </dgm:prSet>
      <dgm:spPr/>
      <dgm:t>
        <a:bodyPr/>
        <a:lstStyle/>
        <a:p>
          <a:endParaRPr lang="en-US"/>
        </a:p>
      </dgm:t>
    </dgm:pt>
    <dgm:pt modelId="{C84937B1-07EF-4396-B27C-A41B53EC6EBC}" type="pres">
      <dgm:prSet presAssocID="{C9E6CC0D-596C-4850-8AA1-6BAFEA04B2E5}" presName="ThreeNodes_2_text" presStyleLbl="node1" presStyleIdx="2" presStyleCnt="3">
        <dgm:presLayoutVars>
          <dgm:bulletEnabled val="1"/>
        </dgm:presLayoutVars>
      </dgm:prSet>
      <dgm:spPr/>
      <dgm:t>
        <a:bodyPr/>
        <a:lstStyle/>
        <a:p>
          <a:endParaRPr lang="en-US"/>
        </a:p>
      </dgm:t>
    </dgm:pt>
    <dgm:pt modelId="{E5649F12-6710-47A6-9FB0-A560E8AB70A9}" type="pres">
      <dgm:prSet presAssocID="{C9E6CC0D-596C-4850-8AA1-6BAFEA04B2E5}" presName="ThreeNodes_3_text" presStyleLbl="node1" presStyleIdx="2" presStyleCnt="3">
        <dgm:presLayoutVars>
          <dgm:bulletEnabled val="1"/>
        </dgm:presLayoutVars>
      </dgm:prSet>
      <dgm:spPr/>
      <dgm:t>
        <a:bodyPr/>
        <a:lstStyle/>
        <a:p>
          <a:endParaRPr lang="en-US"/>
        </a:p>
      </dgm:t>
    </dgm:pt>
  </dgm:ptLst>
  <dgm:cxnLst>
    <dgm:cxn modelId="{BB02C23A-CE93-4F49-BE91-CD3819EAE18A}" type="presOf" srcId="{E3D90FD1-82CB-479E-A559-6D67357C622F}" destId="{1EA1DB4C-181B-4C64-BAB0-0C8ECF3BAD3B}" srcOrd="0" destOrd="0" presId="urn:microsoft.com/office/officeart/2005/8/layout/vProcess5"/>
    <dgm:cxn modelId="{7924F60C-2EA2-444D-A510-4832917EC4D0}" type="presOf" srcId="{34CA57EA-2AB5-4F9E-98CF-82475D92A3CE}" destId="{BFCF856A-D414-4D40-A73C-57C1B3EFD958}" srcOrd="0" destOrd="0" presId="urn:microsoft.com/office/officeart/2005/8/layout/vProcess5"/>
    <dgm:cxn modelId="{4A0AA1D8-E059-424E-AD17-25CCB8C0A047}" type="presOf" srcId="{E3D90FD1-82CB-479E-A559-6D67357C622F}" destId="{C84937B1-07EF-4396-B27C-A41B53EC6EBC}" srcOrd="1" destOrd="0" presId="urn:microsoft.com/office/officeart/2005/8/layout/vProcess5"/>
    <dgm:cxn modelId="{280C459D-CC38-4B16-992C-28FF37E3D021}" type="presOf" srcId="{0FF6CE13-0245-4699-B4F0-10E95F5ECC82}" destId="{F7CF2744-1B9D-4E6E-BBE6-BF3B979CBF21}" srcOrd="0" destOrd="0" presId="urn:microsoft.com/office/officeart/2005/8/layout/vProcess5"/>
    <dgm:cxn modelId="{6B336DFE-27B7-4B47-862C-C56EC2C7C0DB}" srcId="{C9E6CC0D-596C-4850-8AA1-6BAFEA04B2E5}" destId="{92082A5E-B13E-44CB-96FE-741E7BA1DDF3}" srcOrd="2" destOrd="0" parTransId="{78013979-6580-4373-BFE8-E43A7B0C096B}" sibTransId="{3524BF3B-E755-4B1D-BD52-A5A3514638B7}"/>
    <dgm:cxn modelId="{B861095C-CE48-4EDE-A0C8-EA4BFF194F56}" type="presOf" srcId="{C9E6CC0D-596C-4850-8AA1-6BAFEA04B2E5}" destId="{4DE6EC07-0EEB-4889-A1E6-F759AB596509}" srcOrd="0" destOrd="0" presId="urn:microsoft.com/office/officeart/2005/8/layout/vProcess5"/>
    <dgm:cxn modelId="{FBC22EE6-535E-4F1E-A55C-41CC9E27C692}" type="presOf" srcId="{2204DA97-F49E-4874-9CA5-0B421AC5EE31}" destId="{8AFF67D0-5BE2-439D-8072-69169C3BDB81}" srcOrd="1" destOrd="0" presId="urn:microsoft.com/office/officeart/2005/8/layout/vProcess5"/>
    <dgm:cxn modelId="{204D07E7-867E-435A-96CF-CC553758A6AB}" type="presOf" srcId="{2204DA97-F49E-4874-9CA5-0B421AC5EE31}" destId="{BB1EC4D3-4141-4EEE-8917-0560A6230E0F}" srcOrd="0" destOrd="0" presId="urn:microsoft.com/office/officeart/2005/8/layout/vProcess5"/>
    <dgm:cxn modelId="{81A4E158-F3E8-4070-91D2-4F1A675780BC}" type="presOf" srcId="{92082A5E-B13E-44CB-96FE-741E7BA1DDF3}" destId="{E5649F12-6710-47A6-9FB0-A560E8AB70A9}" srcOrd="1" destOrd="0" presId="urn:microsoft.com/office/officeart/2005/8/layout/vProcess5"/>
    <dgm:cxn modelId="{AD8DD3C7-383F-4105-8574-BEDE798B47FD}" srcId="{C9E6CC0D-596C-4850-8AA1-6BAFEA04B2E5}" destId="{E3D90FD1-82CB-479E-A559-6D67357C622F}" srcOrd="1" destOrd="0" parTransId="{85D96744-1946-459D-A1AC-66C211F0FD2D}" sibTransId="{34CA57EA-2AB5-4F9E-98CF-82475D92A3CE}"/>
    <dgm:cxn modelId="{6A71DECE-E70C-4208-AD41-A42785AFEFFF}" type="presOf" srcId="{92082A5E-B13E-44CB-96FE-741E7BA1DDF3}" destId="{68EBC805-DD3B-45CB-9CA8-99B7A1933285}" srcOrd="0" destOrd="0" presId="urn:microsoft.com/office/officeart/2005/8/layout/vProcess5"/>
    <dgm:cxn modelId="{0B182245-0649-4828-BB9D-9F29AE3EE7DD}" srcId="{C9E6CC0D-596C-4850-8AA1-6BAFEA04B2E5}" destId="{2204DA97-F49E-4874-9CA5-0B421AC5EE31}" srcOrd="0" destOrd="0" parTransId="{6B79D705-7562-4404-B33E-E1CBC49BB747}" sibTransId="{0FF6CE13-0245-4699-B4F0-10E95F5ECC82}"/>
    <dgm:cxn modelId="{5559335C-6B3A-45C8-806C-933F4861DA3B}" type="presParOf" srcId="{4DE6EC07-0EEB-4889-A1E6-F759AB596509}" destId="{45AC1104-4E29-48BD-9A2D-5C994D28D3C0}" srcOrd="0" destOrd="0" presId="urn:microsoft.com/office/officeart/2005/8/layout/vProcess5"/>
    <dgm:cxn modelId="{B86B4107-3018-4FD5-9D9F-BE17863995F1}" type="presParOf" srcId="{4DE6EC07-0EEB-4889-A1E6-F759AB596509}" destId="{BB1EC4D3-4141-4EEE-8917-0560A6230E0F}" srcOrd="1" destOrd="0" presId="urn:microsoft.com/office/officeart/2005/8/layout/vProcess5"/>
    <dgm:cxn modelId="{9BBC2A66-7405-437B-87B4-5BB7D80D3C59}" type="presParOf" srcId="{4DE6EC07-0EEB-4889-A1E6-F759AB596509}" destId="{1EA1DB4C-181B-4C64-BAB0-0C8ECF3BAD3B}" srcOrd="2" destOrd="0" presId="urn:microsoft.com/office/officeart/2005/8/layout/vProcess5"/>
    <dgm:cxn modelId="{CF417C6E-0187-4544-A26D-F2BB7D0F9C0E}" type="presParOf" srcId="{4DE6EC07-0EEB-4889-A1E6-F759AB596509}" destId="{68EBC805-DD3B-45CB-9CA8-99B7A1933285}" srcOrd="3" destOrd="0" presId="urn:microsoft.com/office/officeart/2005/8/layout/vProcess5"/>
    <dgm:cxn modelId="{DDE1FA7D-D53D-4341-93D3-55C734DB9595}" type="presParOf" srcId="{4DE6EC07-0EEB-4889-A1E6-F759AB596509}" destId="{F7CF2744-1B9D-4E6E-BBE6-BF3B979CBF21}" srcOrd="4" destOrd="0" presId="urn:microsoft.com/office/officeart/2005/8/layout/vProcess5"/>
    <dgm:cxn modelId="{8997517A-C9B9-49AB-9341-B3BF5C816BEC}" type="presParOf" srcId="{4DE6EC07-0EEB-4889-A1E6-F759AB596509}" destId="{BFCF856A-D414-4D40-A73C-57C1B3EFD958}" srcOrd="5" destOrd="0" presId="urn:microsoft.com/office/officeart/2005/8/layout/vProcess5"/>
    <dgm:cxn modelId="{36F0D7A8-0450-4B3B-84AC-A57A848EBD50}" type="presParOf" srcId="{4DE6EC07-0EEB-4889-A1E6-F759AB596509}" destId="{8AFF67D0-5BE2-439D-8072-69169C3BDB81}" srcOrd="6" destOrd="0" presId="urn:microsoft.com/office/officeart/2005/8/layout/vProcess5"/>
    <dgm:cxn modelId="{8C7F3360-C9B9-4D50-8D9B-52AB3E40AD0C}" type="presParOf" srcId="{4DE6EC07-0EEB-4889-A1E6-F759AB596509}" destId="{C84937B1-07EF-4396-B27C-A41B53EC6EBC}" srcOrd="7" destOrd="0" presId="urn:microsoft.com/office/officeart/2005/8/layout/vProcess5"/>
    <dgm:cxn modelId="{46ECAD47-1F18-4BF0-B6C4-D631C5A56430}" type="presParOf" srcId="{4DE6EC07-0EEB-4889-A1E6-F759AB596509}" destId="{E5649F12-6710-47A6-9FB0-A560E8AB70A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F2E8E5-CA4B-47BA-A182-3ED1D1E9158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225842-C156-422B-BEA5-47C03DF7CEC5}">
      <dgm:prSet custT="1"/>
      <dgm:spPr/>
      <dgm:t>
        <a:bodyPr/>
        <a:lstStyle/>
        <a:p>
          <a:r>
            <a:rPr lang="en-US" sz="2000" dirty="0">
              <a:solidFill>
                <a:srgbClr val="FFFF00"/>
              </a:solidFill>
            </a:rPr>
            <a:t>Courts are not receptive to nit picking complaints:  </a:t>
          </a:r>
        </a:p>
      </dgm:t>
    </dgm:pt>
    <dgm:pt modelId="{CB23DE17-9EE4-4E1D-8C07-2F4B09BF41FF}" type="parTrans" cxnId="{5FB8D71A-FBC3-4B55-80E1-B3548F1AF66C}">
      <dgm:prSet/>
      <dgm:spPr/>
      <dgm:t>
        <a:bodyPr/>
        <a:lstStyle/>
        <a:p>
          <a:endParaRPr lang="en-US"/>
        </a:p>
      </dgm:t>
    </dgm:pt>
    <dgm:pt modelId="{6636A61B-E8FC-4D49-8AFF-DD2E6F888EB3}" type="sibTrans" cxnId="{5FB8D71A-FBC3-4B55-80E1-B3548F1AF66C}">
      <dgm:prSet/>
      <dgm:spPr/>
      <dgm:t>
        <a:bodyPr/>
        <a:lstStyle/>
        <a:p>
          <a:endParaRPr lang="en-US"/>
        </a:p>
      </dgm:t>
    </dgm:pt>
    <dgm:pt modelId="{07983F4D-F0DB-4A64-97E1-00B18CCF43C0}">
      <dgm:prSet custT="1"/>
      <dgm:spPr/>
      <dgm:t>
        <a:bodyPr/>
        <a:lstStyle/>
        <a:p>
          <a:r>
            <a:rPr lang="en-US" sz="1800" dirty="0">
              <a:solidFill>
                <a:srgbClr val="FFFF00"/>
              </a:solidFill>
            </a:rPr>
            <a:t>According to the Supreme Court, sexual harassment law does not create a “general civility code” and will not reach “ordinary tribulations” of the workplace” including “sporadic use of abusive language, gender-related jokes and occasional teasing.”</a:t>
          </a:r>
        </a:p>
      </dgm:t>
    </dgm:pt>
    <dgm:pt modelId="{B9D3F4D1-20A7-4EE7-B1B4-7FB9D499E4A8}" type="parTrans" cxnId="{8E65B661-7C51-4D45-AA19-D4ED4A4F4212}">
      <dgm:prSet/>
      <dgm:spPr/>
      <dgm:t>
        <a:bodyPr/>
        <a:lstStyle/>
        <a:p>
          <a:endParaRPr lang="en-US"/>
        </a:p>
      </dgm:t>
    </dgm:pt>
    <dgm:pt modelId="{C37D6F84-15EC-424D-8DAF-4803D1407F34}" type="sibTrans" cxnId="{8E65B661-7C51-4D45-AA19-D4ED4A4F4212}">
      <dgm:prSet/>
      <dgm:spPr/>
      <dgm:t>
        <a:bodyPr/>
        <a:lstStyle/>
        <a:p>
          <a:endParaRPr lang="en-US"/>
        </a:p>
      </dgm:t>
    </dgm:pt>
    <dgm:pt modelId="{A88A77E7-DFEA-4720-AC88-476783F4CF05}">
      <dgm:prSet custT="1"/>
      <dgm:spPr/>
      <dgm:t>
        <a:bodyPr/>
        <a:lstStyle/>
        <a:p>
          <a:r>
            <a:rPr lang="en-US" sz="1800" dirty="0"/>
            <a:t>Tolerance for lack of civility by and among adults is likely to be less in a SCHOOL environment than in, say, a meatpacking plant.  </a:t>
          </a:r>
        </a:p>
      </dgm:t>
    </dgm:pt>
    <dgm:pt modelId="{EB79840A-33EB-4E06-B1DA-3166988C3717}" type="parTrans" cxnId="{5E9C5438-B232-42BD-B20C-9A8C27D887A3}">
      <dgm:prSet/>
      <dgm:spPr/>
      <dgm:t>
        <a:bodyPr/>
        <a:lstStyle/>
        <a:p>
          <a:endParaRPr lang="en-US"/>
        </a:p>
      </dgm:t>
    </dgm:pt>
    <dgm:pt modelId="{FB469C6C-4165-4F95-A1F5-CE37EFAE2123}" type="sibTrans" cxnId="{5E9C5438-B232-42BD-B20C-9A8C27D887A3}">
      <dgm:prSet/>
      <dgm:spPr/>
      <dgm:t>
        <a:bodyPr/>
        <a:lstStyle/>
        <a:p>
          <a:endParaRPr lang="en-US"/>
        </a:p>
      </dgm:t>
    </dgm:pt>
    <dgm:pt modelId="{81676F3B-AFDA-44D2-8296-C7D59B10CD62}">
      <dgm:prSet custT="1"/>
      <dgm:spPr/>
      <dgm:t>
        <a:bodyPr/>
        <a:lstStyle/>
        <a:p>
          <a:r>
            <a:rPr lang="en-US" sz="1800" dirty="0"/>
            <a:t>The Court has created an incentive for organizations to deal with complaints internally.  Lack of internal remedies may make it easier to characterize actions as “severe and pervasive.”  </a:t>
          </a:r>
        </a:p>
      </dgm:t>
    </dgm:pt>
    <dgm:pt modelId="{C079B3D4-313E-4EAE-86B5-3850FB495873}" type="parTrans" cxnId="{0EFC7997-478B-414F-A12D-9A10D977C44A}">
      <dgm:prSet/>
      <dgm:spPr/>
      <dgm:t>
        <a:bodyPr/>
        <a:lstStyle/>
        <a:p>
          <a:endParaRPr lang="en-US"/>
        </a:p>
      </dgm:t>
    </dgm:pt>
    <dgm:pt modelId="{1997B245-CF00-4B2B-8D6C-19C075813A60}" type="sibTrans" cxnId="{0EFC7997-478B-414F-A12D-9A10D977C44A}">
      <dgm:prSet/>
      <dgm:spPr/>
      <dgm:t>
        <a:bodyPr/>
        <a:lstStyle/>
        <a:p>
          <a:endParaRPr lang="en-US"/>
        </a:p>
      </dgm:t>
    </dgm:pt>
    <dgm:pt modelId="{BC39CFCE-F9FF-4107-BB3A-9B11146D1C3A}">
      <dgm:prSet custT="1"/>
      <dgm:spPr/>
      <dgm:t>
        <a:bodyPr/>
        <a:lstStyle/>
        <a:p>
          <a:r>
            <a:rPr lang="en-US" sz="2000" dirty="0"/>
            <a:t>What is “severe and pervasive” for an adult is not the same as it is for a teenager, and not at all the same as for a fourth grader.</a:t>
          </a:r>
        </a:p>
      </dgm:t>
    </dgm:pt>
    <dgm:pt modelId="{F6816A46-8D53-4F4F-A19C-AEF361AAD517}" type="parTrans" cxnId="{918D131F-2784-4ECA-A90C-846BAB18B77E}">
      <dgm:prSet/>
      <dgm:spPr/>
      <dgm:t>
        <a:bodyPr/>
        <a:lstStyle/>
        <a:p>
          <a:endParaRPr lang="en-US"/>
        </a:p>
      </dgm:t>
    </dgm:pt>
    <dgm:pt modelId="{B56D1113-F5F3-46B6-A5E6-D26115C77DA7}" type="sibTrans" cxnId="{918D131F-2784-4ECA-A90C-846BAB18B77E}">
      <dgm:prSet/>
      <dgm:spPr/>
      <dgm:t>
        <a:bodyPr/>
        <a:lstStyle/>
        <a:p>
          <a:endParaRPr lang="en-US"/>
        </a:p>
      </dgm:t>
    </dgm:pt>
    <dgm:pt modelId="{265DFEBE-0525-4B46-B1DB-9F2160CDCA0D}" type="pres">
      <dgm:prSet presAssocID="{57F2E8E5-CA4B-47BA-A182-3ED1D1E91584}" presName="linear" presStyleCnt="0">
        <dgm:presLayoutVars>
          <dgm:animLvl val="lvl"/>
          <dgm:resizeHandles val="exact"/>
        </dgm:presLayoutVars>
      </dgm:prSet>
      <dgm:spPr/>
      <dgm:t>
        <a:bodyPr/>
        <a:lstStyle/>
        <a:p>
          <a:endParaRPr lang="en-US"/>
        </a:p>
      </dgm:t>
    </dgm:pt>
    <dgm:pt modelId="{6FE0CE4F-0CD4-4E8F-9ECF-B6D40D60D09C}" type="pres">
      <dgm:prSet presAssocID="{89225842-C156-422B-BEA5-47C03DF7CEC5}" presName="parentText" presStyleLbl="node1" presStyleIdx="0" presStyleCnt="5" custScaleY="65450">
        <dgm:presLayoutVars>
          <dgm:chMax val="0"/>
          <dgm:bulletEnabled val="1"/>
        </dgm:presLayoutVars>
      </dgm:prSet>
      <dgm:spPr/>
      <dgm:t>
        <a:bodyPr/>
        <a:lstStyle/>
        <a:p>
          <a:endParaRPr lang="en-US"/>
        </a:p>
      </dgm:t>
    </dgm:pt>
    <dgm:pt modelId="{03996A3C-3550-46A2-ACD7-5D149E9DE521}" type="pres">
      <dgm:prSet presAssocID="{6636A61B-E8FC-4D49-8AFF-DD2E6F888EB3}" presName="spacer" presStyleCnt="0"/>
      <dgm:spPr/>
    </dgm:pt>
    <dgm:pt modelId="{B7AB851D-0065-47FC-A862-9C9006C84906}" type="pres">
      <dgm:prSet presAssocID="{07983F4D-F0DB-4A64-97E1-00B18CCF43C0}" presName="parentText" presStyleLbl="node1" presStyleIdx="1" presStyleCnt="5" custScaleY="120049" custLinFactNeighborX="1027" custLinFactNeighborY="-36036">
        <dgm:presLayoutVars>
          <dgm:chMax val="0"/>
          <dgm:bulletEnabled val="1"/>
        </dgm:presLayoutVars>
      </dgm:prSet>
      <dgm:spPr/>
      <dgm:t>
        <a:bodyPr/>
        <a:lstStyle/>
        <a:p>
          <a:endParaRPr lang="en-US"/>
        </a:p>
      </dgm:t>
    </dgm:pt>
    <dgm:pt modelId="{9D06065A-4F1D-4E03-A4B3-0132E1F485E5}" type="pres">
      <dgm:prSet presAssocID="{C37D6F84-15EC-424D-8DAF-4803D1407F34}" presName="spacer" presStyleCnt="0"/>
      <dgm:spPr/>
    </dgm:pt>
    <dgm:pt modelId="{68EB3D38-B36A-4866-8427-A8ACDDD82D22}" type="pres">
      <dgm:prSet presAssocID="{A88A77E7-DFEA-4720-AC88-476783F4CF05}" presName="parentText" presStyleLbl="node1" presStyleIdx="2" presStyleCnt="5" custScaleY="65805" custLinFactY="13251" custLinFactNeighborY="100000">
        <dgm:presLayoutVars>
          <dgm:chMax val="0"/>
          <dgm:bulletEnabled val="1"/>
        </dgm:presLayoutVars>
      </dgm:prSet>
      <dgm:spPr/>
      <dgm:t>
        <a:bodyPr/>
        <a:lstStyle/>
        <a:p>
          <a:endParaRPr lang="en-US"/>
        </a:p>
      </dgm:t>
    </dgm:pt>
    <dgm:pt modelId="{65D9CE2E-6073-4F3D-B423-7170736B39AB}" type="pres">
      <dgm:prSet presAssocID="{FB469C6C-4165-4F95-A1F5-CE37EFAE2123}" presName="spacer" presStyleCnt="0"/>
      <dgm:spPr/>
    </dgm:pt>
    <dgm:pt modelId="{C2FF8745-749B-42D5-90B1-2558F73F1ED5}" type="pres">
      <dgm:prSet presAssocID="{81676F3B-AFDA-44D2-8296-C7D59B10CD62}" presName="parentText" presStyleLbl="node1" presStyleIdx="3" presStyleCnt="5" custScaleY="90092" custLinFactY="2847" custLinFactNeighborY="100000">
        <dgm:presLayoutVars>
          <dgm:chMax val="0"/>
          <dgm:bulletEnabled val="1"/>
        </dgm:presLayoutVars>
      </dgm:prSet>
      <dgm:spPr/>
      <dgm:t>
        <a:bodyPr/>
        <a:lstStyle/>
        <a:p>
          <a:endParaRPr lang="en-US"/>
        </a:p>
      </dgm:t>
    </dgm:pt>
    <dgm:pt modelId="{197FC8C6-FD94-4031-B1A6-FFFABEB7C718}" type="pres">
      <dgm:prSet presAssocID="{1997B245-CF00-4B2B-8D6C-19C075813A60}" presName="spacer" presStyleCnt="0"/>
      <dgm:spPr/>
    </dgm:pt>
    <dgm:pt modelId="{36F67768-EC8D-408B-8C17-0D34A180F875}" type="pres">
      <dgm:prSet presAssocID="{BC39CFCE-F9FF-4107-BB3A-9B11146D1C3A}" presName="parentText" presStyleLbl="node1" presStyleIdx="4" presStyleCnt="5" custScaleY="63615" custLinFactNeighborX="627" custLinFactNeighborY="82853">
        <dgm:presLayoutVars>
          <dgm:chMax val="0"/>
          <dgm:bulletEnabled val="1"/>
        </dgm:presLayoutVars>
      </dgm:prSet>
      <dgm:spPr/>
      <dgm:t>
        <a:bodyPr/>
        <a:lstStyle/>
        <a:p>
          <a:endParaRPr lang="en-US"/>
        </a:p>
      </dgm:t>
    </dgm:pt>
  </dgm:ptLst>
  <dgm:cxnLst>
    <dgm:cxn modelId="{0EFC7997-478B-414F-A12D-9A10D977C44A}" srcId="{57F2E8E5-CA4B-47BA-A182-3ED1D1E91584}" destId="{81676F3B-AFDA-44D2-8296-C7D59B10CD62}" srcOrd="3" destOrd="0" parTransId="{C079B3D4-313E-4EAE-86B5-3850FB495873}" sibTransId="{1997B245-CF00-4B2B-8D6C-19C075813A60}"/>
    <dgm:cxn modelId="{832A2FC8-09C9-45BB-BF5B-7742FB34D9F1}" type="presOf" srcId="{07983F4D-F0DB-4A64-97E1-00B18CCF43C0}" destId="{B7AB851D-0065-47FC-A862-9C9006C84906}" srcOrd="0" destOrd="0" presId="urn:microsoft.com/office/officeart/2005/8/layout/vList2"/>
    <dgm:cxn modelId="{918D131F-2784-4ECA-A90C-846BAB18B77E}" srcId="{57F2E8E5-CA4B-47BA-A182-3ED1D1E91584}" destId="{BC39CFCE-F9FF-4107-BB3A-9B11146D1C3A}" srcOrd="4" destOrd="0" parTransId="{F6816A46-8D53-4F4F-A19C-AEF361AAD517}" sibTransId="{B56D1113-F5F3-46B6-A5E6-D26115C77DA7}"/>
    <dgm:cxn modelId="{BA6367DF-8C17-4D71-B8D0-1F773F633A23}" type="presOf" srcId="{A88A77E7-DFEA-4720-AC88-476783F4CF05}" destId="{68EB3D38-B36A-4866-8427-A8ACDDD82D22}" srcOrd="0" destOrd="0" presId="urn:microsoft.com/office/officeart/2005/8/layout/vList2"/>
    <dgm:cxn modelId="{559A4869-2F4C-46B2-8C1E-C2744E55D688}" type="presOf" srcId="{89225842-C156-422B-BEA5-47C03DF7CEC5}" destId="{6FE0CE4F-0CD4-4E8F-9ECF-B6D40D60D09C}" srcOrd="0" destOrd="0" presId="urn:microsoft.com/office/officeart/2005/8/layout/vList2"/>
    <dgm:cxn modelId="{5E9C5438-B232-42BD-B20C-9A8C27D887A3}" srcId="{57F2E8E5-CA4B-47BA-A182-3ED1D1E91584}" destId="{A88A77E7-DFEA-4720-AC88-476783F4CF05}" srcOrd="2" destOrd="0" parTransId="{EB79840A-33EB-4E06-B1DA-3166988C3717}" sibTransId="{FB469C6C-4165-4F95-A1F5-CE37EFAE2123}"/>
    <dgm:cxn modelId="{C9974556-3A16-4859-81A0-2FD13C09A266}" type="presOf" srcId="{81676F3B-AFDA-44D2-8296-C7D59B10CD62}" destId="{C2FF8745-749B-42D5-90B1-2558F73F1ED5}" srcOrd="0" destOrd="0" presId="urn:microsoft.com/office/officeart/2005/8/layout/vList2"/>
    <dgm:cxn modelId="{3CB2894D-A1C5-4B75-99E1-7D9E67D99F05}" type="presOf" srcId="{BC39CFCE-F9FF-4107-BB3A-9B11146D1C3A}" destId="{36F67768-EC8D-408B-8C17-0D34A180F875}" srcOrd="0" destOrd="0" presId="urn:microsoft.com/office/officeart/2005/8/layout/vList2"/>
    <dgm:cxn modelId="{A96D40D7-DE9A-4FCD-9405-29CF6AED8159}" type="presOf" srcId="{57F2E8E5-CA4B-47BA-A182-3ED1D1E91584}" destId="{265DFEBE-0525-4B46-B1DB-9F2160CDCA0D}" srcOrd="0" destOrd="0" presId="urn:microsoft.com/office/officeart/2005/8/layout/vList2"/>
    <dgm:cxn modelId="{8E65B661-7C51-4D45-AA19-D4ED4A4F4212}" srcId="{57F2E8E5-CA4B-47BA-A182-3ED1D1E91584}" destId="{07983F4D-F0DB-4A64-97E1-00B18CCF43C0}" srcOrd="1" destOrd="0" parTransId="{B9D3F4D1-20A7-4EE7-B1B4-7FB9D499E4A8}" sibTransId="{C37D6F84-15EC-424D-8DAF-4803D1407F34}"/>
    <dgm:cxn modelId="{5FB8D71A-FBC3-4B55-80E1-B3548F1AF66C}" srcId="{57F2E8E5-CA4B-47BA-A182-3ED1D1E91584}" destId="{89225842-C156-422B-BEA5-47C03DF7CEC5}" srcOrd="0" destOrd="0" parTransId="{CB23DE17-9EE4-4E1D-8C07-2F4B09BF41FF}" sibTransId="{6636A61B-E8FC-4D49-8AFF-DD2E6F888EB3}"/>
    <dgm:cxn modelId="{73D6B156-9AE2-41F8-B256-ABB46400645F}" type="presParOf" srcId="{265DFEBE-0525-4B46-B1DB-9F2160CDCA0D}" destId="{6FE0CE4F-0CD4-4E8F-9ECF-B6D40D60D09C}" srcOrd="0" destOrd="0" presId="urn:microsoft.com/office/officeart/2005/8/layout/vList2"/>
    <dgm:cxn modelId="{983EFDC3-77A6-4633-A277-2FA32E2F1C17}" type="presParOf" srcId="{265DFEBE-0525-4B46-B1DB-9F2160CDCA0D}" destId="{03996A3C-3550-46A2-ACD7-5D149E9DE521}" srcOrd="1" destOrd="0" presId="urn:microsoft.com/office/officeart/2005/8/layout/vList2"/>
    <dgm:cxn modelId="{9AAC10A7-9D1F-4EB9-9387-82FC94F5348E}" type="presParOf" srcId="{265DFEBE-0525-4B46-B1DB-9F2160CDCA0D}" destId="{B7AB851D-0065-47FC-A862-9C9006C84906}" srcOrd="2" destOrd="0" presId="urn:microsoft.com/office/officeart/2005/8/layout/vList2"/>
    <dgm:cxn modelId="{E901BCE7-7252-463E-B803-EC4F157CCB3A}" type="presParOf" srcId="{265DFEBE-0525-4B46-B1DB-9F2160CDCA0D}" destId="{9D06065A-4F1D-4E03-A4B3-0132E1F485E5}" srcOrd="3" destOrd="0" presId="urn:microsoft.com/office/officeart/2005/8/layout/vList2"/>
    <dgm:cxn modelId="{081D93F7-DB6C-4F84-8315-E50D41D7501C}" type="presParOf" srcId="{265DFEBE-0525-4B46-B1DB-9F2160CDCA0D}" destId="{68EB3D38-B36A-4866-8427-A8ACDDD82D22}" srcOrd="4" destOrd="0" presId="urn:microsoft.com/office/officeart/2005/8/layout/vList2"/>
    <dgm:cxn modelId="{345407B4-AC72-4692-8CBE-27D6DED51A06}" type="presParOf" srcId="{265DFEBE-0525-4B46-B1DB-9F2160CDCA0D}" destId="{65D9CE2E-6073-4F3D-B423-7170736B39AB}" srcOrd="5" destOrd="0" presId="urn:microsoft.com/office/officeart/2005/8/layout/vList2"/>
    <dgm:cxn modelId="{905692B2-8DCF-46BA-8CDD-59EC8D595248}" type="presParOf" srcId="{265DFEBE-0525-4B46-B1DB-9F2160CDCA0D}" destId="{C2FF8745-749B-42D5-90B1-2558F73F1ED5}" srcOrd="6" destOrd="0" presId="urn:microsoft.com/office/officeart/2005/8/layout/vList2"/>
    <dgm:cxn modelId="{B781925B-F2CC-407B-A399-A8FFE362A206}" type="presParOf" srcId="{265DFEBE-0525-4B46-B1DB-9F2160CDCA0D}" destId="{197FC8C6-FD94-4031-B1A6-FFFABEB7C718}" srcOrd="7" destOrd="0" presId="urn:microsoft.com/office/officeart/2005/8/layout/vList2"/>
    <dgm:cxn modelId="{F5503735-60C3-4262-A376-6E4814FE7DBC}" type="presParOf" srcId="{265DFEBE-0525-4B46-B1DB-9F2160CDCA0D}" destId="{36F67768-EC8D-408B-8C17-0D34A180F8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72111E-AED1-4359-9487-54539EA56A4F}" type="doc">
      <dgm:prSet loTypeId="urn:microsoft.com/office/officeart/2005/8/layout/hChevron3" loCatId="process" qsTypeId="urn:microsoft.com/office/officeart/2005/8/quickstyle/simple4" qsCatId="simple" csTypeId="urn:microsoft.com/office/officeart/2005/8/colors/colorful5" csCatId="colorful" phldr="1"/>
      <dgm:spPr/>
      <dgm:t>
        <a:bodyPr/>
        <a:lstStyle/>
        <a:p>
          <a:endParaRPr lang="en-US"/>
        </a:p>
      </dgm:t>
    </dgm:pt>
    <dgm:pt modelId="{58FB5B2B-DC68-4023-8EF7-89577994764C}">
      <dgm:prSet custT="1"/>
      <dgm:spPr/>
      <dgm:t>
        <a:bodyPr/>
        <a:lstStyle/>
        <a:p>
          <a:r>
            <a:rPr lang="en-US" sz="2000" dirty="0"/>
            <a:t>This element originated in the employment context and referred there to “terms and conditions of employment.”</a:t>
          </a:r>
        </a:p>
      </dgm:t>
    </dgm:pt>
    <dgm:pt modelId="{9205E9AB-ACBD-4131-99E8-721F1F977305}" type="parTrans" cxnId="{3894EC35-46BF-4A82-AAE7-E9591973E057}">
      <dgm:prSet/>
      <dgm:spPr/>
      <dgm:t>
        <a:bodyPr/>
        <a:lstStyle/>
        <a:p>
          <a:endParaRPr lang="en-US"/>
        </a:p>
      </dgm:t>
    </dgm:pt>
    <dgm:pt modelId="{A51E822F-A25D-40BA-B01F-0463D74FF0EE}" type="sibTrans" cxnId="{3894EC35-46BF-4A82-AAE7-E9591973E057}">
      <dgm:prSet/>
      <dgm:spPr/>
      <dgm:t>
        <a:bodyPr/>
        <a:lstStyle/>
        <a:p>
          <a:endParaRPr lang="en-US"/>
        </a:p>
      </dgm:t>
    </dgm:pt>
    <dgm:pt modelId="{5CDF88D7-0C2D-477C-ABCF-3634A340F6DB}">
      <dgm:prSet custT="1"/>
      <dgm:spPr/>
      <dgm:t>
        <a:bodyPr/>
        <a:lstStyle/>
        <a:p>
          <a:r>
            <a:rPr lang="en-US" sz="2000"/>
            <a:t>This element is met by anything that objectively changes a benefit.  If an employee is reassigned to an inferior position as part of a pattern of harassing conduct, the change in terms and conditions is obvious.</a:t>
          </a:r>
        </a:p>
      </dgm:t>
    </dgm:pt>
    <dgm:pt modelId="{9ECF3BB4-2296-4989-A80E-EAFB5FC6DEEB}" type="parTrans" cxnId="{127DB83A-F64F-40E3-9848-C97853E1407B}">
      <dgm:prSet/>
      <dgm:spPr/>
      <dgm:t>
        <a:bodyPr/>
        <a:lstStyle/>
        <a:p>
          <a:endParaRPr lang="en-US"/>
        </a:p>
      </dgm:t>
    </dgm:pt>
    <dgm:pt modelId="{2F8DA421-0322-489F-A781-A56ADEB2EE3E}" type="sibTrans" cxnId="{127DB83A-F64F-40E3-9848-C97853E1407B}">
      <dgm:prSet/>
      <dgm:spPr/>
      <dgm:t>
        <a:bodyPr/>
        <a:lstStyle/>
        <a:p>
          <a:endParaRPr lang="en-US"/>
        </a:p>
      </dgm:t>
    </dgm:pt>
    <dgm:pt modelId="{B0A6C1D7-E234-4BA1-920E-560C88A4E0C0}">
      <dgm:prSet custT="1"/>
      <dgm:spPr/>
      <dgm:t>
        <a:bodyPr/>
        <a:lstStyle/>
        <a:p>
          <a:r>
            <a:rPr lang="en-US" sz="2000" dirty="0"/>
            <a:t>If “terms and conditions” appear to stay the same the harassing conduct can impair job performance and that can suffice.</a:t>
          </a:r>
        </a:p>
      </dgm:t>
    </dgm:pt>
    <dgm:pt modelId="{E698AED2-AE34-4DF3-9453-675225B96FB4}" type="parTrans" cxnId="{62CB6E6C-D661-4A1A-B90C-CADC92545CA3}">
      <dgm:prSet/>
      <dgm:spPr/>
      <dgm:t>
        <a:bodyPr/>
        <a:lstStyle/>
        <a:p>
          <a:endParaRPr lang="en-US"/>
        </a:p>
      </dgm:t>
    </dgm:pt>
    <dgm:pt modelId="{2353C15D-F577-4380-83A8-7AF1DFE3D436}" type="sibTrans" cxnId="{62CB6E6C-D661-4A1A-B90C-CADC92545CA3}">
      <dgm:prSet/>
      <dgm:spPr/>
      <dgm:t>
        <a:bodyPr/>
        <a:lstStyle/>
        <a:p>
          <a:endParaRPr lang="en-US"/>
        </a:p>
      </dgm:t>
    </dgm:pt>
    <dgm:pt modelId="{7F1AA793-2F81-4B2C-A2D5-D1D3A4E67C84}">
      <dgm:prSet custT="1"/>
      <dgm:spPr/>
      <dgm:t>
        <a:bodyPr/>
        <a:lstStyle/>
        <a:p>
          <a:r>
            <a:rPr lang="en-US" sz="2000"/>
            <a:t>This is easiest to show when supervisors support, or fail to use their authority to correct, otherwise harassing conduct.  </a:t>
          </a:r>
        </a:p>
      </dgm:t>
    </dgm:pt>
    <dgm:pt modelId="{70C92C2B-6424-4584-9176-A62FC27FB3B7}" type="parTrans" cxnId="{3E46E904-2D57-4F4E-B2F3-B71BDCDE418B}">
      <dgm:prSet/>
      <dgm:spPr/>
      <dgm:t>
        <a:bodyPr/>
        <a:lstStyle/>
        <a:p>
          <a:endParaRPr lang="en-US"/>
        </a:p>
      </dgm:t>
    </dgm:pt>
    <dgm:pt modelId="{001E06CD-86CA-4033-9B14-0093A707C264}" type="sibTrans" cxnId="{3E46E904-2D57-4F4E-B2F3-B71BDCDE418B}">
      <dgm:prSet/>
      <dgm:spPr/>
      <dgm:t>
        <a:bodyPr/>
        <a:lstStyle/>
        <a:p>
          <a:endParaRPr lang="en-US"/>
        </a:p>
      </dgm:t>
    </dgm:pt>
    <dgm:pt modelId="{377387DF-B378-4A98-B756-BA3FF787B872}">
      <dgm:prSet/>
      <dgm:spPr/>
      <dgm:t>
        <a:bodyPr/>
        <a:lstStyle/>
        <a:p>
          <a:r>
            <a:rPr lang="en-US" dirty="0"/>
            <a:t>On both employees and students there is more to come on this topic.</a:t>
          </a:r>
        </a:p>
      </dgm:t>
    </dgm:pt>
    <dgm:pt modelId="{96085123-1ACF-4048-AC23-A973C79B722A}" type="parTrans" cxnId="{2EE50852-3756-440E-84DC-9C292869D07A}">
      <dgm:prSet/>
      <dgm:spPr/>
      <dgm:t>
        <a:bodyPr/>
        <a:lstStyle/>
        <a:p>
          <a:endParaRPr lang="en-US"/>
        </a:p>
      </dgm:t>
    </dgm:pt>
    <dgm:pt modelId="{7BA75957-2AC4-40B5-A302-8866793380C2}" type="sibTrans" cxnId="{2EE50852-3756-440E-84DC-9C292869D07A}">
      <dgm:prSet/>
      <dgm:spPr/>
      <dgm:t>
        <a:bodyPr/>
        <a:lstStyle/>
        <a:p>
          <a:endParaRPr lang="en-US"/>
        </a:p>
      </dgm:t>
    </dgm:pt>
    <dgm:pt modelId="{D7662827-BFB7-4DBB-9546-227EE231365A}">
      <dgm:prSet custT="1"/>
      <dgm:spPr/>
      <dgm:t>
        <a:bodyPr/>
        <a:lstStyle/>
        <a:p>
          <a:r>
            <a:rPr lang="en-US" sz="2000" dirty="0"/>
            <a:t>Outside employment, actions denying or limiting participation in or receipt of benefits, services and opportunities offered by the School will suffice.  And …</a:t>
          </a:r>
        </a:p>
      </dgm:t>
    </dgm:pt>
    <dgm:pt modelId="{4938EFBB-0C5C-452C-AFA6-B20FA88D5ECA}" type="parTrans" cxnId="{2F0D003A-1278-4598-BCC5-0E0FD22C285B}">
      <dgm:prSet/>
      <dgm:spPr/>
      <dgm:t>
        <a:bodyPr/>
        <a:lstStyle/>
        <a:p>
          <a:endParaRPr lang="en-US"/>
        </a:p>
      </dgm:t>
    </dgm:pt>
    <dgm:pt modelId="{6F86535C-DAC8-4C7D-891B-D61FB1FCC5BC}" type="sibTrans" cxnId="{2F0D003A-1278-4598-BCC5-0E0FD22C285B}">
      <dgm:prSet/>
      <dgm:spPr/>
      <dgm:t>
        <a:bodyPr/>
        <a:lstStyle/>
        <a:p>
          <a:endParaRPr lang="en-US"/>
        </a:p>
      </dgm:t>
    </dgm:pt>
    <dgm:pt modelId="{8DAA8490-2456-45D5-9412-733C028CF066}" type="pres">
      <dgm:prSet presAssocID="{9072111E-AED1-4359-9487-54539EA56A4F}" presName="Name0" presStyleCnt="0">
        <dgm:presLayoutVars>
          <dgm:dir/>
          <dgm:resizeHandles val="exact"/>
        </dgm:presLayoutVars>
      </dgm:prSet>
      <dgm:spPr/>
      <dgm:t>
        <a:bodyPr/>
        <a:lstStyle/>
        <a:p>
          <a:endParaRPr lang="en-US"/>
        </a:p>
      </dgm:t>
    </dgm:pt>
    <dgm:pt modelId="{A8053131-C248-4197-B37A-F2F32ED4B29C}" type="pres">
      <dgm:prSet presAssocID="{58FB5B2B-DC68-4023-8EF7-89577994764C}" presName="parAndChTx" presStyleLbl="node1" presStyleIdx="0" presStyleCnt="2" custScaleX="307049" custScaleY="182210">
        <dgm:presLayoutVars>
          <dgm:bulletEnabled val="1"/>
        </dgm:presLayoutVars>
      </dgm:prSet>
      <dgm:spPr/>
      <dgm:t>
        <a:bodyPr/>
        <a:lstStyle/>
        <a:p>
          <a:endParaRPr lang="en-US"/>
        </a:p>
      </dgm:t>
    </dgm:pt>
    <dgm:pt modelId="{5A9E6AB0-EE3C-4FC5-AB30-72E1463B0F02}" type="pres">
      <dgm:prSet presAssocID="{A51E822F-A25D-40BA-B01F-0463D74FF0EE}" presName="parAndChSpace" presStyleCnt="0"/>
      <dgm:spPr/>
    </dgm:pt>
    <dgm:pt modelId="{D0ED36DC-F567-4F22-B424-A26C914C480A}" type="pres">
      <dgm:prSet presAssocID="{377387DF-B378-4A98-B756-BA3FF787B872}" presName="parAndChTx" presStyleLbl="node1" presStyleIdx="1" presStyleCnt="2">
        <dgm:presLayoutVars>
          <dgm:bulletEnabled val="1"/>
        </dgm:presLayoutVars>
      </dgm:prSet>
      <dgm:spPr/>
      <dgm:t>
        <a:bodyPr/>
        <a:lstStyle/>
        <a:p>
          <a:endParaRPr lang="en-US"/>
        </a:p>
      </dgm:t>
    </dgm:pt>
  </dgm:ptLst>
  <dgm:cxnLst>
    <dgm:cxn modelId="{62CB6E6C-D661-4A1A-B90C-CADC92545CA3}" srcId="{58FB5B2B-DC68-4023-8EF7-89577994764C}" destId="{B0A6C1D7-E234-4BA1-920E-560C88A4E0C0}" srcOrd="1" destOrd="0" parTransId="{E698AED2-AE34-4DF3-9453-675225B96FB4}" sibTransId="{2353C15D-F577-4380-83A8-7AF1DFE3D436}"/>
    <dgm:cxn modelId="{127DB83A-F64F-40E3-9848-C97853E1407B}" srcId="{58FB5B2B-DC68-4023-8EF7-89577994764C}" destId="{5CDF88D7-0C2D-477C-ABCF-3634A340F6DB}" srcOrd="0" destOrd="0" parTransId="{9ECF3BB4-2296-4989-A80E-EAFB5FC6DEEB}" sibTransId="{2F8DA421-0322-489F-A781-A56ADEB2EE3E}"/>
    <dgm:cxn modelId="{420AE2D4-C6A7-4B4D-8F0F-C825857888B7}" type="presOf" srcId="{5CDF88D7-0C2D-477C-ABCF-3634A340F6DB}" destId="{A8053131-C248-4197-B37A-F2F32ED4B29C}" srcOrd="0" destOrd="1" presId="urn:microsoft.com/office/officeart/2005/8/layout/hChevron3"/>
    <dgm:cxn modelId="{D587ED61-09E7-4033-92B2-4A1F343DD61A}" type="presOf" srcId="{D7662827-BFB7-4DBB-9546-227EE231365A}" destId="{A8053131-C248-4197-B37A-F2F32ED4B29C}" srcOrd="0" destOrd="4" presId="urn:microsoft.com/office/officeart/2005/8/layout/hChevron3"/>
    <dgm:cxn modelId="{3E46E904-2D57-4F4E-B2F3-B71BDCDE418B}" srcId="{58FB5B2B-DC68-4023-8EF7-89577994764C}" destId="{7F1AA793-2F81-4B2C-A2D5-D1D3A4E67C84}" srcOrd="2" destOrd="0" parTransId="{70C92C2B-6424-4584-9176-A62FC27FB3B7}" sibTransId="{001E06CD-86CA-4033-9B14-0093A707C264}"/>
    <dgm:cxn modelId="{2EE50852-3756-440E-84DC-9C292869D07A}" srcId="{9072111E-AED1-4359-9487-54539EA56A4F}" destId="{377387DF-B378-4A98-B756-BA3FF787B872}" srcOrd="1" destOrd="0" parTransId="{96085123-1ACF-4048-AC23-A973C79B722A}" sibTransId="{7BA75957-2AC4-40B5-A302-8866793380C2}"/>
    <dgm:cxn modelId="{D80BFD66-C0EF-4C18-92EE-2733238165FA}" type="presOf" srcId="{B0A6C1D7-E234-4BA1-920E-560C88A4E0C0}" destId="{A8053131-C248-4197-B37A-F2F32ED4B29C}" srcOrd="0" destOrd="2" presId="urn:microsoft.com/office/officeart/2005/8/layout/hChevron3"/>
    <dgm:cxn modelId="{3894EC35-46BF-4A82-AAE7-E9591973E057}" srcId="{9072111E-AED1-4359-9487-54539EA56A4F}" destId="{58FB5B2B-DC68-4023-8EF7-89577994764C}" srcOrd="0" destOrd="0" parTransId="{9205E9AB-ACBD-4131-99E8-721F1F977305}" sibTransId="{A51E822F-A25D-40BA-B01F-0463D74FF0EE}"/>
    <dgm:cxn modelId="{E3BB7CB6-658C-4190-BD2C-D7840FCF1A09}" type="presOf" srcId="{7F1AA793-2F81-4B2C-A2D5-D1D3A4E67C84}" destId="{A8053131-C248-4197-B37A-F2F32ED4B29C}" srcOrd="0" destOrd="3" presId="urn:microsoft.com/office/officeart/2005/8/layout/hChevron3"/>
    <dgm:cxn modelId="{FC7F7F72-E4AE-4378-9F78-BD19C5DFB21F}" type="presOf" srcId="{9072111E-AED1-4359-9487-54539EA56A4F}" destId="{8DAA8490-2456-45D5-9412-733C028CF066}" srcOrd="0" destOrd="0" presId="urn:microsoft.com/office/officeart/2005/8/layout/hChevron3"/>
    <dgm:cxn modelId="{807228A6-071D-4183-994A-690DE51DE012}" type="presOf" srcId="{377387DF-B378-4A98-B756-BA3FF787B872}" destId="{D0ED36DC-F567-4F22-B424-A26C914C480A}" srcOrd="0" destOrd="0" presId="urn:microsoft.com/office/officeart/2005/8/layout/hChevron3"/>
    <dgm:cxn modelId="{2F0D003A-1278-4598-BCC5-0E0FD22C285B}" srcId="{58FB5B2B-DC68-4023-8EF7-89577994764C}" destId="{D7662827-BFB7-4DBB-9546-227EE231365A}" srcOrd="3" destOrd="0" parTransId="{4938EFBB-0C5C-452C-AFA6-B20FA88D5ECA}" sibTransId="{6F86535C-DAC8-4C7D-891B-D61FB1FCC5BC}"/>
    <dgm:cxn modelId="{6E621F9F-0851-4744-87DE-BDBEB28E5FB0}" type="presOf" srcId="{58FB5B2B-DC68-4023-8EF7-89577994764C}" destId="{A8053131-C248-4197-B37A-F2F32ED4B29C}" srcOrd="0" destOrd="0" presId="urn:microsoft.com/office/officeart/2005/8/layout/hChevron3"/>
    <dgm:cxn modelId="{961585E8-A718-4B8F-AD89-516417CF0671}" type="presParOf" srcId="{8DAA8490-2456-45D5-9412-733C028CF066}" destId="{A8053131-C248-4197-B37A-F2F32ED4B29C}" srcOrd="0" destOrd="0" presId="urn:microsoft.com/office/officeart/2005/8/layout/hChevron3"/>
    <dgm:cxn modelId="{10F57B2D-19F6-46ED-A081-69CCF0195117}" type="presParOf" srcId="{8DAA8490-2456-45D5-9412-733C028CF066}" destId="{5A9E6AB0-EE3C-4FC5-AB30-72E1463B0F02}" srcOrd="1" destOrd="0" presId="urn:microsoft.com/office/officeart/2005/8/layout/hChevron3"/>
    <dgm:cxn modelId="{38084E91-8D26-4761-B73F-03FCFF1C85D1}" type="presParOf" srcId="{8DAA8490-2456-45D5-9412-733C028CF066}" destId="{D0ED36DC-F567-4F22-B424-A26C914C480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750CB-DD46-4A44-B2C7-2D45633523FC}">
      <dsp:nvSpPr>
        <dsp:cNvPr id="0" name=""/>
        <dsp:cNvSpPr/>
      </dsp:nvSpPr>
      <dsp:spPr>
        <a:xfrm>
          <a:off x="1213083" y="0"/>
          <a:ext cx="6611815" cy="6611815"/>
        </a:xfrm>
        <a:prstGeom prst="diamond">
          <a:avLst/>
        </a:prstGeom>
        <a:solidFill>
          <a:schemeClr val="accent5">
            <a:tint val="40000"/>
            <a:hueOff val="0"/>
            <a:satOff val="0"/>
            <a:lumOff val="0"/>
            <a:alphaOff val="0"/>
          </a:schemeClr>
        </a:solidFill>
        <a:ln>
          <a:noFill/>
        </a:ln>
        <a:effectLst>
          <a:outerShdw blurRad="63500" dist="25400" dir="5400000" rotWithShape="0">
            <a:srgbClr val="000000">
              <a:alpha val="60000"/>
            </a:srgbClr>
          </a:outerShdw>
        </a:effectLst>
      </dsp:spPr>
      <dsp:style>
        <a:lnRef idx="0">
          <a:scrgbClr r="0" g="0" b="0"/>
        </a:lnRef>
        <a:fillRef idx="1">
          <a:scrgbClr r="0" g="0" b="0"/>
        </a:fillRef>
        <a:effectRef idx="2">
          <a:scrgbClr r="0" g="0" b="0"/>
        </a:effectRef>
        <a:fontRef idx="minor"/>
      </dsp:style>
    </dsp:sp>
    <dsp:sp modelId="{5921916F-4921-4F83-8873-9636E946948E}">
      <dsp:nvSpPr>
        <dsp:cNvPr id="0" name=""/>
        <dsp:cNvSpPr/>
      </dsp:nvSpPr>
      <dsp:spPr>
        <a:xfrm>
          <a:off x="1841206" y="628122"/>
          <a:ext cx="2578607" cy="2578607"/>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As to employment:  Title VII of the Civil Rights Act of 1964, enforced by the Equal Employment Opportunities Commission and the federal courts.</a:t>
          </a:r>
        </a:p>
      </dsp:txBody>
      <dsp:txXfrm>
        <a:off x="1967083" y="753999"/>
        <a:ext cx="2326853" cy="2326853"/>
      </dsp:txXfrm>
    </dsp:sp>
    <dsp:sp modelId="{6FA20354-5B44-4E37-9E4D-F1A74E675D36}">
      <dsp:nvSpPr>
        <dsp:cNvPr id="0" name=""/>
        <dsp:cNvSpPr/>
      </dsp:nvSpPr>
      <dsp:spPr>
        <a:xfrm>
          <a:off x="4618168" y="628122"/>
          <a:ext cx="2578607" cy="2578607"/>
        </a:xfrm>
        <a:prstGeom prst="round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As to employment and other topics: Title IX of the Education Amendments of 1972, enforced (in schools) by the Office of Civil Rights of the federal Department of Education and the federal courts.</a:t>
          </a:r>
        </a:p>
      </dsp:txBody>
      <dsp:txXfrm>
        <a:off x="4744045" y="753999"/>
        <a:ext cx="2326853" cy="2326853"/>
      </dsp:txXfrm>
    </dsp:sp>
    <dsp:sp modelId="{52774286-828E-4DEC-96D4-DD327727E087}">
      <dsp:nvSpPr>
        <dsp:cNvPr id="0" name=""/>
        <dsp:cNvSpPr/>
      </dsp:nvSpPr>
      <dsp:spPr>
        <a:xfrm>
          <a:off x="1841206" y="3405084"/>
          <a:ext cx="2578607" cy="2578607"/>
        </a:xfrm>
        <a:prstGeom prst="roundRect">
          <a:avLst/>
        </a:prstGeom>
        <a:gradFill rotWithShape="0">
          <a:gsLst>
            <a:gs pos="0">
              <a:schemeClr val="accent5">
                <a:hueOff val="1068698"/>
                <a:satOff val="-12584"/>
                <a:lumOff val="8366"/>
                <a:alphaOff val="0"/>
                <a:tint val="96000"/>
                <a:lumMod val="104000"/>
              </a:schemeClr>
            </a:gs>
            <a:gs pos="100000">
              <a:schemeClr val="accent5">
                <a:hueOff val="1068698"/>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As to employment and other topics:  the Colorado Civil Rights Act, enforced by the Colorado Civil Rights Division and Civil Rights Commission and the state courts.</a:t>
          </a:r>
        </a:p>
      </dsp:txBody>
      <dsp:txXfrm>
        <a:off x="1967083" y="3530961"/>
        <a:ext cx="2326853" cy="2326853"/>
      </dsp:txXfrm>
    </dsp:sp>
    <dsp:sp modelId="{C4754B81-919D-4C08-8327-7EF56B27A084}">
      <dsp:nvSpPr>
        <dsp:cNvPr id="0" name=""/>
        <dsp:cNvSpPr/>
      </dsp:nvSpPr>
      <dsp:spPr>
        <a:xfrm>
          <a:off x="4631422" y="3428988"/>
          <a:ext cx="2578607" cy="2578607"/>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NOTE:  There may be other pertinent rules such as local ordinances; school district and school policies; licensing standards; and more.  The three statues  listed here are the most common (by far) in addressing sexual harassment in schools.</a:t>
          </a:r>
        </a:p>
      </dsp:txBody>
      <dsp:txXfrm>
        <a:off x="4757299" y="3554865"/>
        <a:ext cx="2326853" cy="2326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97BB1-AC03-4542-BC2A-7430CDDD91FB}">
      <dsp:nvSpPr>
        <dsp:cNvPr id="0" name=""/>
        <dsp:cNvSpPr/>
      </dsp:nvSpPr>
      <dsp:spPr>
        <a:xfrm>
          <a:off x="0" y="662"/>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A8314B3-2B95-494D-9A5A-59F0705695B0}">
      <dsp:nvSpPr>
        <dsp:cNvPr id="0" name=""/>
        <dsp:cNvSpPr/>
      </dsp:nvSpPr>
      <dsp:spPr>
        <a:xfrm>
          <a:off x="0" y="662"/>
          <a:ext cx="6266011" cy="10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When one legal person (the school) is responsible for the actions of another legal person (an employee) this is “vicarious liability.”</a:t>
          </a:r>
        </a:p>
      </dsp:txBody>
      <dsp:txXfrm>
        <a:off x="0" y="662"/>
        <a:ext cx="6266011" cy="1084864"/>
      </dsp:txXfrm>
    </dsp:sp>
    <dsp:sp modelId="{186BE66A-FFE8-4F6A-BD03-501733EA7D77}">
      <dsp:nvSpPr>
        <dsp:cNvPr id="0" name=""/>
        <dsp:cNvSpPr/>
      </dsp:nvSpPr>
      <dsp:spPr>
        <a:xfrm>
          <a:off x="0" y="1085526"/>
          <a:ext cx="6266011" cy="0"/>
        </a:xfrm>
        <a:prstGeom prst="line">
          <a:avLst/>
        </a:prstGeom>
        <a:gradFill rotWithShape="0">
          <a:gsLst>
            <a:gs pos="0">
              <a:schemeClr val="accent2">
                <a:hueOff val="-177515"/>
                <a:satOff val="-1467"/>
                <a:lumOff val="-3137"/>
                <a:alphaOff val="0"/>
                <a:tint val="96000"/>
                <a:lumMod val="104000"/>
              </a:schemeClr>
            </a:gs>
            <a:gs pos="100000">
              <a:schemeClr val="accent2">
                <a:hueOff val="-177515"/>
                <a:satOff val="-1467"/>
                <a:lumOff val="-3137"/>
                <a:alphaOff val="0"/>
                <a:shade val="90000"/>
                <a:lumMod val="90000"/>
              </a:schemeClr>
            </a:gs>
          </a:gsLst>
          <a:lin ang="5400000" scaled="0"/>
        </a:gradFill>
        <a:ln w="9525" cap="rnd" cmpd="sng" algn="ctr">
          <a:solidFill>
            <a:schemeClr val="accent2">
              <a:hueOff val="-177515"/>
              <a:satOff val="-1467"/>
              <a:lumOff val="-313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FE051FD-FAE0-414E-928B-A9DC837FB785}">
      <dsp:nvSpPr>
        <dsp:cNvPr id="0" name=""/>
        <dsp:cNvSpPr/>
      </dsp:nvSpPr>
      <dsp:spPr>
        <a:xfrm>
          <a:off x="0" y="1085526"/>
          <a:ext cx="6266011" cy="10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Traditional legal doctrine often looks to whether an employee was acting “within the scope” of their job.   Harassment is never a job duty.</a:t>
          </a:r>
        </a:p>
      </dsp:txBody>
      <dsp:txXfrm>
        <a:off x="0" y="1085526"/>
        <a:ext cx="6266011" cy="1084864"/>
      </dsp:txXfrm>
    </dsp:sp>
    <dsp:sp modelId="{1DAB6BA6-24E4-4E97-BCE7-885C50A13DCE}">
      <dsp:nvSpPr>
        <dsp:cNvPr id="0" name=""/>
        <dsp:cNvSpPr/>
      </dsp:nvSpPr>
      <dsp:spPr>
        <a:xfrm>
          <a:off x="0" y="2170390"/>
          <a:ext cx="6266011" cy="0"/>
        </a:xfrm>
        <a:prstGeom prst="line">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w="9525" cap="rnd" cmpd="sng" algn="ctr">
          <a:solidFill>
            <a:schemeClr val="accent2">
              <a:hueOff val="-355029"/>
              <a:satOff val="-2934"/>
              <a:lumOff val="-627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AF502E7-B59E-4BD1-A0A9-BA41D27DC22E}">
      <dsp:nvSpPr>
        <dsp:cNvPr id="0" name=""/>
        <dsp:cNvSpPr/>
      </dsp:nvSpPr>
      <dsp:spPr>
        <a:xfrm>
          <a:off x="0" y="2170390"/>
          <a:ext cx="6266011" cy="10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The focus is  on when a person who can take “tangible employment action” that is attributed to the employer.  Thus, schools have vicarious liability for a </a:t>
          </a:r>
          <a:r>
            <a:rPr lang="en-US" sz="1500" i="1" kern="1200" dirty="0"/>
            <a:t>supervisor’s</a:t>
          </a:r>
          <a:r>
            <a:rPr lang="en-US" sz="1500" kern="1200" dirty="0"/>
            <a:t> “tangible employment action.”</a:t>
          </a:r>
        </a:p>
      </dsp:txBody>
      <dsp:txXfrm>
        <a:off x="0" y="2170390"/>
        <a:ext cx="6266011" cy="1084864"/>
      </dsp:txXfrm>
    </dsp:sp>
    <dsp:sp modelId="{9D2E3F17-4D94-4B38-B3AC-FA560D8788C3}">
      <dsp:nvSpPr>
        <dsp:cNvPr id="0" name=""/>
        <dsp:cNvSpPr/>
      </dsp:nvSpPr>
      <dsp:spPr>
        <a:xfrm>
          <a:off x="0" y="3255255"/>
          <a:ext cx="6266011" cy="0"/>
        </a:xfrm>
        <a:prstGeom prst="line">
          <a:avLst/>
        </a:prstGeom>
        <a:gradFill rotWithShape="0">
          <a:gsLst>
            <a:gs pos="0">
              <a:schemeClr val="accent2">
                <a:hueOff val="-532544"/>
                <a:satOff val="-4401"/>
                <a:lumOff val="-9412"/>
                <a:alphaOff val="0"/>
                <a:tint val="96000"/>
                <a:lumMod val="104000"/>
              </a:schemeClr>
            </a:gs>
            <a:gs pos="100000">
              <a:schemeClr val="accent2">
                <a:hueOff val="-532544"/>
                <a:satOff val="-4401"/>
                <a:lumOff val="-9412"/>
                <a:alphaOff val="0"/>
                <a:shade val="90000"/>
                <a:lumMod val="90000"/>
              </a:schemeClr>
            </a:gs>
          </a:gsLst>
          <a:lin ang="5400000" scaled="0"/>
        </a:gradFill>
        <a:ln w="9525" cap="rnd" cmpd="sng" algn="ctr">
          <a:solidFill>
            <a:schemeClr val="accent2">
              <a:hueOff val="-532544"/>
              <a:satOff val="-4401"/>
              <a:lumOff val="-941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5A4143-20B6-4F89-ABA4-61F871BBFFE0}">
      <dsp:nvSpPr>
        <dsp:cNvPr id="0" name=""/>
        <dsp:cNvSpPr/>
      </dsp:nvSpPr>
      <dsp:spPr>
        <a:xfrm>
          <a:off x="0" y="3255255"/>
          <a:ext cx="6266011" cy="10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As to peer-harassment, the issue is whether the employer “knew or should have known” of the conduct and failed to take reasonable steps to prevent, stop and/or cure it.</a:t>
          </a:r>
        </a:p>
      </dsp:txBody>
      <dsp:txXfrm>
        <a:off x="0" y="3255255"/>
        <a:ext cx="6266011" cy="1084864"/>
      </dsp:txXfrm>
    </dsp:sp>
    <dsp:sp modelId="{FED7DDF4-F41F-419C-B482-9F88B1271B30}">
      <dsp:nvSpPr>
        <dsp:cNvPr id="0" name=""/>
        <dsp:cNvSpPr/>
      </dsp:nvSpPr>
      <dsp:spPr>
        <a:xfrm>
          <a:off x="0" y="4340119"/>
          <a:ext cx="6266011" cy="0"/>
        </a:xfrm>
        <a:prstGeom prst="line">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w="9525" cap="rnd" cmpd="sng" algn="ctr">
          <a:solidFill>
            <a:schemeClr val="accent2">
              <a:hueOff val="-710059"/>
              <a:satOff val="-5868"/>
              <a:lumOff val="-1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4B9CF11-26FB-43C3-9388-114EEBB6FC37}">
      <dsp:nvSpPr>
        <dsp:cNvPr id="0" name=""/>
        <dsp:cNvSpPr/>
      </dsp:nvSpPr>
      <dsp:spPr>
        <a:xfrm>
          <a:off x="0" y="4340119"/>
          <a:ext cx="6266011" cy="10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A third theory finds liability when a supervisor is manipulated by subordinates </a:t>
          </a:r>
          <a:r>
            <a:rPr lang="en-US" sz="1600" kern="1200" dirty="0">
              <a:latin typeface="Times New Roman" panose="02020603050405020304" pitchFamily="18" charset="0"/>
              <a:cs typeface="Times New Roman" panose="02020603050405020304" pitchFamily="18" charset="0"/>
            </a:rPr>
            <a:t>—</a:t>
          </a:r>
          <a:r>
            <a:rPr lang="en-US" sz="1600" kern="1200" dirty="0"/>
            <a:t> so called “cat’s paw” discrimination.  For example, biased evaluations by one supervisor used to support termination by a higher official (unaware of the bias) can be attributed to the school/entity.  See </a:t>
          </a:r>
          <a:r>
            <a:rPr lang="en-US" sz="1600" i="1" kern="1200" dirty="0"/>
            <a:t>Staub v. Proctor Hospital, </a:t>
          </a:r>
          <a:r>
            <a:rPr lang="en-US" sz="1600" i="0" kern="1200" dirty="0"/>
            <a:t>562 U.S. 411 (2011).</a:t>
          </a:r>
          <a:endParaRPr lang="en-US" sz="1600" b="1" kern="1200" dirty="0"/>
        </a:p>
      </dsp:txBody>
      <dsp:txXfrm>
        <a:off x="0" y="4340119"/>
        <a:ext cx="6266011" cy="10848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645F-44C9-41ED-8D7B-D678C7323DA1}">
      <dsp:nvSpPr>
        <dsp:cNvPr id="0" name=""/>
        <dsp:cNvSpPr/>
      </dsp:nvSpPr>
      <dsp:spPr>
        <a:xfrm>
          <a:off x="0" y="-35329"/>
          <a:ext cx="5838062" cy="928323"/>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An employer  accused of not managing workers to prevent and cure sexual harassment can defend (disprove) a case </a:t>
          </a:r>
          <a:r>
            <a:rPr lang="en-US" sz="1600" b="1" kern="1200" dirty="0"/>
            <a:t>not involving tangible employment action</a:t>
          </a:r>
          <a:r>
            <a:rPr lang="en-US" sz="1600" kern="1200" dirty="0"/>
            <a:t> by showing:</a:t>
          </a:r>
        </a:p>
      </dsp:txBody>
      <dsp:txXfrm>
        <a:off x="27190" y="-8139"/>
        <a:ext cx="4727713" cy="873943"/>
      </dsp:txXfrm>
    </dsp:sp>
    <dsp:sp modelId="{F7F99912-CCB3-4ADD-8321-F0B8956021AF}">
      <dsp:nvSpPr>
        <dsp:cNvPr id="0" name=""/>
        <dsp:cNvSpPr/>
      </dsp:nvSpPr>
      <dsp:spPr>
        <a:xfrm>
          <a:off x="445183" y="982167"/>
          <a:ext cx="5838062" cy="928323"/>
        </a:xfrm>
        <a:prstGeom prst="roundRect">
          <a:avLst>
            <a:gd name="adj" fmla="val 10000"/>
          </a:avLst>
        </a:prstGeom>
        <a:solidFill>
          <a:schemeClr val="accent2">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That the employer took reasonable care to prevent or cure sexual harassment; AND</a:t>
          </a:r>
        </a:p>
      </dsp:txBody>
      <dsp:txXfrm>
        <a:off x="472373" y="1009357"/>
        <a:ext cx="4744312" cy="873943"/>
      </dsp:txXfrm>
    </dsp:sp>
    <dsp:sp modelId="{BA38DCA7-FBFB-4FBC-A27D-27D7AA8AA829}">
      <dsp:nvSpPr>
        <dsp:cNvPr id="0" name=""/>
        <dsp:cNvSpPr/>
      </dsp:nvSpPr>
      <dsp:spPr>
        <a:xfrm>
          <a:off x="881142" y="2055327"/>
          <a:ext cx="5838062" cy="928323"/>
        </a:xfrm>
        <a:prstGeom prst="roundRect">
          <a:avLst>
            <a:gd name="adj" fmla="val 10000"/>
          </a:avLst>
        </a:prstGeom>
        <a:solidFill>
          <a:schemeClr val="accent2">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The employee unreasonably failed to take advantage of available preventive or corrective opportunities.</a:t>
          </a:r>
        </a:p>
      </dsp:txBody>
      <dsp:txXfrm>
        <a:off x="908332" y="2082517"/>
        <a:ext cx="4744312" cy="873943"/>
      </dsp:txXfrm>
    </dsp:sp>
    <dsp:sp modelId="{A9638E2B-1BEE-4618-AA45-E9A5C49CFF16}">
      <dsp:nvSpPr>
        <dsp:cNvPr id="0" name=""/>
        <dsp:cNvSpPr/>
      </dsp:nvSpPr>
      <dsp:spPr>
        <a:xfrm>
          <a:off x="1317101" y="3080781"/>
          <a:ext cx="5838062" cy="928323"/>
        </a:xfrm>
        <a:prstGeom prst="roundRect">
          <a:avLst>
            <a:gd name="adj" fmla="val 10000"/>
          </a:avLst>
        </a:prstGeom>
        <a:gradFill rotWithShape="0">
          <a:gsLst>
            <a:gs pos="0">
              <a:schemeClr val="accent5">
                <a:hueOff val="1202285"/>
                <a:satOff val="-14157"/>
                <a:lumOff val="9412"/>
                <a:alphaOff val="0"/>
                <a:tint val="96000"/>
                <a:lumMod val="104000"/>
              </a:schemeClr>
            </a:gs>
            <a:gs pos="100000">
              <a:schemeClr val="accent5">
                <a:hueOff val="1202285"/>
                <a:satOff val="-14157"/>
                <a:lumOff val="94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The most explicit corrective opportunity is a sound internal complaint or grievance process.</a:t>
          </a:r>
        </a:p>
      </dsp:txBody>
      <dsp:txXfrm>
        <a:off x="1344291" y="3107971"/>
        <a:ext cx="4744312" cy="873943"/>
      </dsp:txXfrm>
    </dsp:sp>
    <dsp:sp modelId="{1EAC9EC1-E8B7-4823-81C2-AE2EE9AC7628}">
      <dsp:nvSpPr>
        <dsp:cNvPr id="0" name=""/>
        <dsp:cNvSpPr/>
      </dsp:nvSpPr>
      <dsp:spPr>
        <a:xfrm>
          <a:off x="1743836" y="4106025"/>
          <a:ext cx="5838062" cy="1069642"/>
        </a:xfrm>
        <a:prstGeom prst="roundRect">
          <a:avLst>
            <a:gd name="adj" fmla="val 10000"/>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That process can follow “chain-of-command,” BUT MUST allow an employee to skip any step that would involve presenting a grievance to the alleged harasser (more below)</a:t>
          </a:r>
        </a:p>
      </dsp:txBody>
      <dsp:txXfrm>
        <a:off x="1775165" y="4137354"/>
        <a:ext cx="4736034" cy="1006984"/>
      </dsp:txXfrm>
    </dsp:sp>
    <dsp:sp modelId="{AADCDFA9-68AA-4BE4-9EFF-7CAC42416352}">
      <dsp:nvSpPr>
        <dsp:cNvPr id="0" name=""/>
        <dsp:cNvSpPr/>
      </dsp:nvSpPr>
      <dsp:spPr>
        <a:xfrm>
          <a:off x="5234651" y="642862"/>
          <a:ext cx="603410" cy="603410"/>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370418" y="642862"/>
        <a:ext cx="331876" cy="454066"/>
      </dsp:txXfrm>
    </dsp:sp>
    <dsp:sp modelId="{A9957DE6-1725-49C4-8709-84C5C8E56B7A}">
      <dsp:nvSpPr>
        <dsp:cNvPr id="0" name=""/>
        <dsp:cNvSpPr/>
      </dsp:nvSpPr>
      <dsp:spPr>
        <a:xfrm>
          <a:off x="5670610" y="1700120"/>
          <a:ext cx="603410" cy="603410"/>
        </a:xfrm>
        <a:prstGeom prst="downArrow">
          <a:avLst>
            <a:gd name="adj1" fmla="val 55000"/>
            <a:gd name="adj2" fmla="val 45000"/>
          </a:avLst>
        </a:prstGeom>
        <a:solidFill>
          <a:schemeClr val="accent5">
            <a:tint val="40000"/>
            <a:alpha val="90000"/>
            <a:hueOff val="587747"/>
            <a:satOff val="-1771"/>
            <a:lumOff val="678"/>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806377" y="1700120"/>
        <a:ext cx="331876" cy="454066"/>
      </dsp:txXfrm>
    </dsp:sp>
    <dsp:sp modelId="{48B48895-D984-4B03-AECC-D547DB328405}">
      <dsp:nvSpPr>
        <dsp:cNvPr id="0" name=""/>
        <dsp:cNvSpPr/>
      </dsp:nvSpPr>
      <dsp:spPr>
        <a:xfrm>
          <a:off x="6106570" y="2741905"/>
          <a:ext cx="603410" cy="603410"/>
        </a:xfrm>
        <a:prstGeom prst="downArrow">
          <a:avLst>
            <a:gd name="adj1" fmla="val 55000"/>
            <a:gd name="adj2" fmla="val 45000"/>
          </a:avLst>
        </a:prstGeom>
        <a:solidFill>
          <a:schemeClr val="accent5">
            <a:tint val="40000"/>
            <a:alpha val="90000"/>
            <a:hueOff val="1175495"/>
            <a:satOff val="-3542"/>
            <a:lumOff val="1356"/>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242337" y="2741905"/>
        <a:ext cx="331876" cy="454066"/>
      </dsp:txXfrm>
    </dsp:sp>
    <dsp:sp modelId="{9D94E63A-23EA-48D6-BBA8-E1505A57C425}">
      <dsp:nvSpPr>
        <dsp:cNvPr id="0" name=""/>
        <dsp:cNvSpPr/>
      </dsp:nvSpPr>
      <dsp:spPr>
        <a:xfrm>
          <a:off x="6542529" y="3809478"/>
          <a:ext cx="603410" cy="603410"/>
        </a:xfrm>
        <a:prstGeom prst="downArrow">
          <a:avLst>
            <a:gd name="adj1" fmla="val 55000"/>
            <a:gd name="adj2" fmla="val 45000"/>
          </a:avLst>
        </a:prstGeom>
        <a:solidFill>
          <a:schemeClr val="accent5">
            <a:tint val="40000"/>
            <a:alpha val="90000"/>
            <a:hueOff val="1763242"/>
            <a:satOff val="-5313"/>
            <a:lumOff val="2034"/>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678296" y="3809478"/>
        <a:ext cx="331876" cy="454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4E32-E369-4570-99F6-28CF7C2CA6B6}">
      <dsp:nvSpPr>
        <dsp:cNvPr id="0" name=""/>
        <dsp:cNvSpPr/>
      </dsp:nvSpPr>
      <dsp:spPr>
        <a:xfrm>
          <a:off x="1192998" y="719285"/>
          <a:ext cx="949881" cy="71"/>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447393-4D85-469F-A706-740215B6556E}">
      <dsp:nvSpPr>
        <dsp:cNvPr id="0" name=""/>
        <dsp:cNvSpPr/>
      </dsp:nvSpPr>
      <dsp:spPr>
        <a:xfrm>
          <a:off x="2199873" y="639453"/>
          <a:ext cx="109236" cy="205313"/>
        </a:xfrm>
        <a:prstGeom prst="chevron">
          <a:avLst>
            <a:gd name="adj" fmla="val 90000"/>
          </a:avLst>
        </a:prstGeom>
        <a:solidFill>
          <a:schemeClr val="accent5">
            <a:tint val="40000"/>
            <a:alpha val="90000"/>
            <a:hueOff val="160295"/>
            <a:satOff val="-483"/>
            <a:lumOff val="185"/>
            <a:alphaOff val="0"/>
          </a:schemeClr>
        </a:solidFill>
        <a:ln w="15875" cap="rnd" cmpd="sng" algn="ctr">
          <a:solidFill>
            <a:schemeClr val="accent5">
              <a:tint val="40000"/>
              <a:alpha val="90000"/>
              <a:hueOff val="160295"/>
              <a:satOff val="-483"/>
              <a:lumOff val="185"/>
              <a:alphaOff val="0"/>
            </a:schemeClr>
          </a:solidFill>
          <a:prstDash val="solid"/>
        </a:ln>
        <a:effectLst/>
      </dsp:spPr>
      <dsp:style>
        <a:lnRef idx="2">
          <a:scrgbClr r="0" g="0" b="0"/>
        </a:lnRef>
        <a:fillRef idx="1">
          <a:scrgbClr r="0" g="0" b="0"/>
        </a:fillRef>
        <a:effectRef idx="0">
          <a:scrgbClr r="0" g="0" b="0"/>
        </a:effectRef>
        <a:fontRef idx="minor"/>
      </dsp:style>
    </dsp:sp>
    <dsp:sp modelId="{BD72C73D-5BC7-4356-BB5E-E60BC19FC996}">
      <dsp:nvSpPr>
        <dsp:cNvPr id="0" name=""/>
        <dsp:cNvSpPr/>
      </dsp:nvSpPr>
      <dsp:spPr>
        <a:xfrm>
          <a:off x="586552" y="231610"/>
          <a:ext cx="975422" cy="975422"/>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 tIns="37852" rIns="37852" bIns="37852" numCol="1" spcCol="1270" anchor="ctr" anchorCtr="0">
          <a:noAutofit/>
        </a:bodyPr>
        <a:lstStyle/>
        <a:p>
          <a:pPr lvl="0" algn="ctr" defTabSz="2000250">
            <a:lnSpc>
              <a:spcPct val="90000"/>
            </a:lnSpc>
            <a:spcBef>
              <a:spcPct val="0"/>
            </a:spcBef>
            <a:spcAft>
              <a:spcPct val="35000"/>
            </a:spcAft>
          </a:pPr>
          <a:r>
            <a:rPr lang="en-US" sz="4500" kern="1200"/>
            <a:t>1</a:t>
          </a:r>
        </a:p>
      </dsp:txBody>
      <dsp:txXfrm>
        <a:off x="729399" y="374457"/>
        <a:ext cx="689728" cy="689728"/>
      </dsp:txXfrm>
    </dsp:sp>
    <dsp:sp modelId="{BEEC6B79-488E-49B2-B629-A4199A1F8FD1}">
      <dsp:nvSpPr>
        <dsp:cNvPr id="0" name=""/>
        <dsp:cNvSpPr/>
      </dsp:nvSpPr>
      <dsp:spPr>
        <a:xfrm>
          <a:off x="5646" y="1372582"/>
          <a:ext cx="2137234" cy="1965600"/>
        </a:xfrm>
        <a:prstGeom prst="upArrowCallout">
          <a:avLst>
            <a:gd name="adj1" fmla="val 50000"/>
            <a:gd name="adj2" fmla="val 20000"/>
            <a:gd name="adj3" fmla="val 20000"/>
            <a:gd name="adj4" fmla="val 100000"/>
          </a:avLst>
        </a:prstGeom>
        <a:solidFill>
          <a:schemeClr val="accent5">
            <a:tint val="40000"/>
            <a:alpha val="90000"/>
            <a:hueOff val="320589"/>
            <a:satOff val="-966"/>
            <a:lumOff val="370"/>
            <a:alphaOff val="0"/>
          </a:schemeClr>
        </a:solidFill>
        <a:ln w="15875" cap="rnd" cmpd="sng" algn="ctr">
          <a:solidFill>
            <a:schemeClr val="accent5">
              <a:tint val="40000"/>
              <a:alpha val="90000"/>
              <a:hueOff val="320589"/>
              <a:satOff val="-966"/>
              <a:lumOff val="3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587" tIns="165100" rIns="168587" bIns="165100" numCol="1" spcCol="1270" anchor="t" anchorCtr="0">
          <a:noAutofit/>
        </a:bodyPr>
        <a:lstStyle/>
        <a:p>
          <a:pPr lvl="0" algn="l" defTabSz="622300">
            <a:lnSpc>
              <a:spcPct val="90000"/>
            </a:lnSpc>
            <a:spcBef>
              <a:spcPct val="0"/>
            </a:spcBef>
            <a:spcAft>
              <a:spcPct val="35000"/>
            </a:spcAft>
          </a:pPr>
          <a:r>
            <a:rPr lang="en-US" sz="1400" kern="1200" dirty="0"/>
            <a:t>The School has Title IX coordinators who will be specially trained and designated to receive and process Title IX complaints (more below).</a:t>
          </a:r>
        </a:p>
      </dsp:txBody>
      <dsp:txXfrm>
        <a:off x="5646" y="1765702"/>
        <a:ext cx="2137234" cy="1572480"/>
      </dsp:txXfrm>
    </dsp:sp>
    <dsp:sp modelId="{3ED15C04-9C52-4E4F-A34E-934E1F172825}">
      <dsp:nvSpPr>
        <dsp:cNvPr id="0" name=""/>
        <dsp:cNvSpPr/>
      </dsp:nvSpPr>
      <dsp:spPr>
        <a:xfrm>
          <a:off x="2669219" y="719432"/>
          <a:ext cx="2137234" cy="72"/>
        </a:xfrm>
        <a:prstGeom prst="rect">
          <a:avLst/>
        </a:prstGeom>
        <a:solidFill>
          <a:schemeClr val="accent5">
            <a:tint val="40000"/>
            <a:alpha val="90000"/>
            <a:hueOff val="480884"/>
            <a:satOff val="-1449"/>
            <a:lumOff val="555"/>
            <a:alphaOff val="0"/>
          </a:schemeClr>
        </a:solidFill>
        <a:ln w="15875" cap="rnd" cmpd="sng" algn="ctr">
          <a:solidFill>
            <a:schemeClr val="accent5">
              <a:tint val="40000"/>
              <a:alpha val="90000"/>
              <a:hueOff val="480884"/>
              <a:satOff val="-1449"/>
              <a:lumOff val="555"/>
              <a:alphaOff val="0"/>
            </a:schemeClr>
          </a:solidFill>
          <a:prstDash val="solid"/>
        </a:ln>
        <a:effectLst/>
      </dsp:spPr>
      <dsp:style>
        <a:lnRef idx="2">
          <a:scrgbClr r="0" g="0" b="0"/>
        </a:lnRef>
        <a:fillRef idx="1">
          <a:scrgbClr r="0" g="0" b="0"/>
        </a:fillRef>
        <a:effectRef idx="0">
          <a:scrgbClr r="0" g="0" b="0"/>
        </a:effectRef>
        <a:fontRef idx="minor"/>
      </dsp:style>
    </dsp:sp>
    <dsp:sp modelId="{3869FC69-86DB-4C42-BD8F-047F21A59EA9}">
      <dsp:nvSpPr>
        <dsp:cNvPr id="0" name=""/>
        <dsp:cNvSpPr/>
      </dsp:nvSpPr>
      <dsp:spPr>
        <a:xfrm>
          <a:off x="4863447" y="639575"/>
          <a:ext cx="109236" cy="205436"/>
        </a:xfrm>
        <a:prstGeom prst="chevron">
          <a:avLst>
            <a:gd name="adj" fmla="val 90000"/>
          </a:avLst>
        </a:prstGeom>
        <a:solidFill>
          <a:schemeClr val="accent5">
            <a:tint val="40000"/>
            <a:alpha val="90000"/>
            <a:hueOff val="641179"/>
            <a:satOff val="-1932"/>
            <a:lumOff val="740"/>
            <a:alphaOff val="0"/>
          </a:schemeClr>
        </a:solidFill>
        <a:ln w="15875" cap="rnd" cmpd="sng" algn="ctr">
          <a:solidFill>
            <a:schemeClr val="accent5">
              <a:tint val="40000"/>
              <a:alpha val="90000"/>
              <a:hueOff val="641179"/>
              <a:satOff val="-1932"/>
              <a:lumOff val="740"/>
              <a:alphaOff val="0"/>
            </a:schemeClr>
          </a:solidFill>
          <a:prstDash val="solid"/>
        </a:ln>
        <a:effectLst/>
      </dsp:spPr>
      <dsp:style>
        <a:lnRef idx="2">
          <a:scrgbClr r="0" g="0" b="0"/>
        </a:lnRef>
        <a:fillRef idx="1">
          <a:scrgbClr r="0" g="0" b="0"/>
        </a:fillRef>
        <a:effectRef idx="0">
          <a:scrgbClr r="0" g="0" b="0"/>
        </a:effectRef>
        <a:fontRef idx="minor"/>
      </dsp:style>
    </dsp:sp>
    <dsp:sp modelId="{6B2398AD-1BAF-4B42-B15E-5525DF5FAB36}">
      <dsp:nvSpPr>
        <dsp:cNvPr id="0" name=""/>
        <dsp:cNvSpPr/>
      </dsp:nvSpPr>
      <dsp:spPr>
        <a:xfrm>
          <a:off x="3079143" y="206025"/>
          <a:ext cx="975422" cy="975422"/>
        </a:xfrm>
        <a:prstGeom prst="ellipse">
          <a:avLst/>
        </a:prstGeom>
        <a:solidFill>
          <a:schemeClr val="accent5">
            <a:hueOff val="534349"/>
            <a:satOff val="-6292"/>
            <a:lumOff val="4183"/>
            <a:alphaOff val="0"/>
          </a:schemeClr>
        </a:solidFill>
        <a:ln w="15875" cap="rnd" cmpd="sng" algn="ctr">
          <a:solidFill>
            <a:schemeClr val="accent5">
              <a:hueOff val="534349"/>
              <a:satOff val="-6292"/>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 tIns="37852" rIns="37852" bIns="37852" numCol="1" spcCol="1270" anchor="ctr" anchorCtr="0">
          <a:noAutofit/>
        </a:bodyPr>
        <a:lstStyle/>
        <a:p>
          <a:pPr lvl="0" algn="ctr" defTabSz="2000250">
            <a:lnSpc>
              <a:spcPct val="90000"/>
            </a:lnSpc>
            <a:spcBef>
              <a:spcPct val="0"/>
            </a:spcBef>
            <a:spcAft>
              <a:spcPct val="35000"/>
            </a:spcAft>
          </a:pPr>
          <a:r>
            <a:rPr lang="en-US" sz="4500" kern="1200"/>
            <a:t>2</a:t>
          </a:r>
        </a:p>
      </dsp:txBody>
      <dsp:txXfrm>
        <a:off x="3221990" y="348872"/>
        <a:ext cx="689728" cy="689728"/>
      </dsp:txXfrm>
    </dsp:sp>
    <dsp:sp modelId="{E9E73438-EB23-4A31-AF14-27A058D5DBB6}">
      <dsp:nvSpPr>
        <dsp:cNvPr id="0" name=""/>
        <dsp:cNvSpPr/>
      </dsp:nvSpPr>
      <dsp:spPr>
        <a:xfrm>
          <a:off x="2224418" y="1361250"/>
          <a:ext cx="2714971" cy="1965600"/>
        </a:xfrm>
        <a:prstGeom prst="upArrowCallout">
          <a:avLst>
            <a:gd name="adj1" fmla="val 50000"/>
            <a:gd name="adj2" fmla="val 20000"/>
            <a:gd name="adj3" fmla="val 20000"/>
            <a:gd name="adj4" fmla="val 100000"/>
          </a:avLst>
        </a:prstGeom>
        <a:solidFill>
          <a:schemeClr val="accent5">
            <a:tint val="40000"/>
            <a:alpha val="90000"/>
            <a:hueOff val="801474"/>
            <a:satOff val="-2415"/>
            <a:lumOff val="925"/>
            <a:alphaOff val="0"/>
          </a:schemeClr>
        </a:solidFill>
        <a:ln w="15875" cap="rnd" cmpd="sng" algn="ctr">
          <a:solidFill>
            <a:schemeClr val="accent5">
              <a:tint val="40000"/>
              <a:alpha val="90000"/>
              <a:hueOff val="801474"/>
              <a:satOff val="-2415"/>
              <a:lumOff val="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587" tIns="165100" rIns="168587" bIns="165100" numCol="1" spcCol="1270" anchor="t" anchorCtr="0">
          <a:noAutofit/>
        </a:bodyPr>
        <a:lstStyle/>
        <a:p>
          <a:pPr lvl="0" algn="l" defTabSz="622300">
            <a:lnSpc>
              <a:spcPct val="90000"/>
            </a:lnSpc>
            <a:spcBef>
              <a:spcPct val="0"/>
            </a:spcBef>
            <a:spcAft>
              <a:spcPct val="35000"/>
            </a:spcAft>
          </a:pPr>
          <a:r>
            <a:rPr lang="en-US" sz="1400" kern="1200" dirty="0"/>
            <a:t>It is critical that coordinators receive notice </a:t>
          </a:r>
          <a:r>
            <a:rPr lang="en-US" sz="1400" b="1" kern="1200" dirty="0"/>
            <a:t>from any employee who is aware of sexual harassment.  </a:t>
          </a:r>
          <a:r>
            <a:rPr lang="en-US" sz="1400" b="0" kern="1200" dirty="0"/>
            <a:t>School responsibility can exist based on what “should” have been known..</a:t>
          </a:r>
          <a:endParaRPr lang="en-US" sz="1400" kern="1200" dirty="0"/>
        </a:p>
      </dsp:txBody>
      <dsp:txXfrm>
        <a:off x="2224418" y="1754370"/>
        <a:ext cx="2714971" cy="1572480"/>
      </dsp:txXfrm>
    </dsp:sp>
    <dsp:sp modelId="{C39EFDB7-A9BD-443B-8316-CD51C2F15730}">
      <dsp:nvSpPr>
        <dsp:cNvPr id="0" name=""/>
        <dsp:cNvSpPr/>
      </dsp:nvSpPr>
      <dsp:spPr>
        <a:xfrm>
          <a:off x="5256406" y="719432"/>
          <a:ext cx="2137234" cy="72"/>
        </a:xfrm>
        <a:prstGeom prst="rect">
          <a:avLst/>
        </a:prstGeom>
        <a:solidFill>
          <a:schemeClr val="accent5">
            <a:tint val="40000"/>
            <a:alpha val="90000"/>
            <a:hueOff val="961768"/>
            <a:satOff val="-2898"/>
            <a:lumOff val="1109"/>
            <a:alphaOff val="0"/>
          </a:schemeClr>
        </a:solidFill>
        <a:ln w="15875" cap="rnd" cmpd="sng" algn="ctr">
          <a:solidFill>
            <a:schemeClr val="accent5">
              <a:tint val="40000"/>
              <a:alpha val="90000"/>
              <a:hueOff val="961768"/>
              <a:satOff val="-2898"/>
              <a:lumOff val="1109"/>
              <a:alphaOff val="0"/>
            </a:schemeClr>
          </a:solidFill>
          <a:prstDash val="solid"/>
        </a:ln>
        <a:effectLst/>
      </dsp:spPr>
      <dsp:style>
        <a:lnRef idx="2">
          <a:scrgbClr r="0" g="0" b="0"/>
        </a:lnRef>
        <a:fillRef idx="1">
          <a:scrgbClr r="0" g="0" b="0"/>
        </a:fillRef>
        <a:effectRef idx="0">
          <a:scrgbClr r="0" g="0" b="0"/>
        </a:effectRef>
        <a:fontRef idx="minor"/>
      </dsp:style>
    </dsp:sp>
    <dsp:sp modelId="{C1EA43E2-A287-4690-B743-6CB347EE053F}">
      <dsp:nvSpPr>
        <dsp:cNvPr id="0" name=""/>
        <dsp:cNvSpPr/>
      </dsp:nvSpPr>
      <dsp:spPr>
        <a:xfrm>
          <a:off x="7450633" y="639575"/>
          <a:ext cx="109236" cy="205436"/>
        </a:xfrm>
        <a:prstGeom prst="chevron">
          <a:avLst>
            <a:gd name="adj" fmla="val 90000"/>
          </a:avLst>
        </a:prstGeom>
        <a:solidFill>
          <a:schemeClr val="accent5">
            <a:tint val="40000"/>
            <a:alpha val="90000"/>
            <a:hueOff val="1122063"/>
            <a:satOff val="-3381"/>
            <a:lumOff val="1294"/>
            <a:alphaOff val="0"/>
          </a:schemeClr>
        </a:solidFill>
        <a:ln w="15875" cap="rnd" cmpd="sng" algn="ctr">
          <a:solidFill>
            <a:schemeClr val="accent5">
              <a:tint val="40000"/>
              <a:alpha val="90000"/>
              <a:hueOff val="1122063"/>
              <a:satOff val="-3381"/>
              <a:lumOff val="1294"/>
              <a:alphaOff val="0"/>
            </a:schemeClr>
          </a:solidFill>
          <a:prstDash val="solid"/>
        </a:ln>
        <a:effectLst/>
      </dsp:spPr>
      <dsp:style>
        <a:lnRef idx="2">
          <a:scrgbClr r="0" g="0" b="0"/>
        </a:lnRef>
        <a:fillRef idx="1">
          <a:scrgbClr r="0" g="0" b="0"/>
        </a:fillRef>
        <a:effectRef idx="0">
          <a:scrgbClr r="0" g="0" b="0"/>
        </a:effectRef>
        <a:fontRef idx="minor"/>
      </dsp:style>
    </dsp:sp>
    <dsp:sp modelId="{3102A5AD-4C21-4A26-B3E1-EFDA38146C01}">
      <dsp:nvSpPr>
        <dsp:cNvPr id="0" name=""/>
        <dsp:cNvSpPr/>
      </dsp:nvSpPr>
      <dsp:spPr>
        <a:xfrm>
          <a:off x="5837312" y="231756"/>
          <a:ext cx="975422" cy="975422"/>
        </a:xfrm>
        <a:prstGeom prst="ellipse">
          <a:avLst/>
        </a:prstGeom>
        <a:solidFill>
          <a:schemeClr val="accent5">
            <a:hueOff val="1068698"/>
            <a:satOff val="-12584"/>
            <a:lumOff val="8366"/>
            <a:alphaOff val="0"/>
          </a:schemeClr>
        </a:solidFill>
        <a:ln w="15875" cap="rnd" cmpd="sng" algn="ctr">
          <a:solidFill>
            <a:schemeClr val="accent5">
              <a:hueOff val="1068698"/>
              <a:satOff val="-12584"/>
              <a:lumOff val="83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 tIns="37852" rIns="37852" bIns="37852" numCol="1" spcCol="1270" anchor="ctr" anchorCtr="0">
          <a:noAutofit/>
        </a:bodyPr>
        <a:lstStyle/>
        <a:p>
          <a:pPr lvl="0" algn="ctr" defTabSz="2000250">
            <a:lnSpc>
              <a:spcPct val="90000"/>
            </a:lnSpc>
            <a:spcBef>
              <a:spcPct val="0"/>
            </a:spcBef>
            <a:spcAft>
              <a:spcPct val="35000"/>
            </a:spcAft>
          </a:pPr>
          <a:r>
            <a:rPr lang="en-US" sz="4500" kern="1200"/>
            <a:t>3</a:t>
          </a:r>
        </a:p>
      </dsp:txBody>
      <dsp:txXfrm>
        <a:off x="5980159" y="374603"/>
        <a:ext cx="689728" cy="689728"/>
      </dsp:txXfrm>
    </dsp:sp>
    <dsp:sp modelId="{EF53B0E1-A801-420E-8053-9E82862321EB}">
      <dsp:nvSpPr>
        <dsp:cNvPr id="0" name=""/>
        <dsp:cNvSpPr/>
      </dsp:nvSpPr>
      <dsp:spPr>
        <a:xfrm>
          <a:off x="5095322" y="1372925"/>
          <a:ext cx="2459401" cy="1965600"/>
        </a:xfrm>
        <a:prstGeom prst="upArrowCallout">
          <a:avLst>
            <a:gd name="adj1" fmla="val 50000"/>
            <a:gd name="adj2" fmla="val 20000"/>
            <a:gd name="adj3" fmla="val 20000"/>
            <a:gd name="adj4" fmla="val 100000"/>
          </a:avLst>
        </a:prstGeom>
        <a:solidFill>
          <a:schemeClr val="accent5">
            <a:tint val="40000"/>
            <a:alpha val="90000"/>
            <a:hueOff val="1282358"/>
            <a:satOff val="-3864"/>
            <a:lumOff val="1479"/>
            <a:alphaOff val="0"/>
          </a:schemeClr>
        </a:solidFill>
        <a:ln w="15875" cap="rnd" cmpd="sng" algn="ctr">
          <a:solidFill>
            <a:schemeClr val="accent5">
              <a:tint val="40000"/>
              <a:alpha val="90000"/>
              <a:hueOff val="1282358"/>
              <a:satOff val="-3864"/>
              <a:lumOff val="1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587" tIns="165100" rIns="168587" bIns="165100" numCol="1" spcCol="1270" anchor="t" anchorCtr="0">
          <a:noAutofit/>
        </a:bodyPr>
        <a:lstStyle/>
        <a:p>
          <a:pPr lvl="0" algn="l" defTabSz="622300">
            <a:lnSpc>
              <a:spcPct val="90000"/>
            </a:lnSpc>
            <a:spcBef>
              <a:spcPct val="0"/>
            </a:spcBef>
            <a:spcAft>
              <a:spcPct val="35000"/>
            </a:spcAft>
          </a:pPr>
          <a:r>
            <a:rPr lang="en-US" sz="1400" kern="1200" dirty="0"/>
            <a:t>Without notice to officials in the school who have direct responsibility for addressing these issues, harassment may continue and fester as a part of school culture.</a:t>
          </a:r>
        </a:p>
      </dsp:txBody>
      <dsp:txXfrm>
        <a:off x="5095322" y="1766045"/>
        <a:ext cx="2459401" cy="1572480"/>
      </dsp:txXfrm>
    </dsp:sp>
    <dsp:sp modelId="{B1894E4E-EEEE-4EC9-8658-C83AD675C470}">
      <dsp:nvSpPr>
        <dsp:cNvPr id="0" name=""/>
        <dsp:cNvSpPr/>
      </dsp:nvSpPr>
      <dsp:spPr>
        <a:xfrm>
          <a:off x="7751073" y="719432"/>
          <a:ext cx="1068617" cy="72"/>
        </a:xfrm>
        <a:prstGeom prst="rect">
          <a:avLst/>
        </a:prstGeom>
        <a:solidFill>
          <a:schemeClr val="accent5">
            <a:tint val="40000"/>
            <a:alpha val="90000"/>
            <a:hueOff val="1442653"/>
            <a:satOff val="-4347"/>
            <a:lumOff val="1664"/>
            <a:alphaOff val="0"/>
          </a:schemeClr>
        </a:solidFill>
        <a:ln w="15875" cap="rnd" cmpd="sng" algn="ctr">
          <a:solidFill>
            <a:schemeClr val="accent5">
              <a:tint val="40000"/>
              <a:alpha val="90000"/>
              <a:hueOff val="1442653"/>
              <a:satOff val="-4347"/>
              <a:lumOff val="1664"/>
              <a:alphaOff val="0"/>
            </a:schemeClr>
          </a:solidFill>
          <a:prstDash val="solid"/>
        </a:ln>
        <a:effectLst/>
      </dsp:spPr>
      <dsp:style>
        <a:lnRef idx="2">
          <a:scrgbClr r="0" g="0" b="0"/>
        </a:lnRef>
        <a:fillRef idx="1">
          <a:scrgbClr r="0" g="0" b="0"/>
        </a:fillRef>
        <a:effectRef idx="0">
          <a:scrgbClr r="0" g="0" b="0"/>
        </a:effectRef>
        <a:fontRef idx="minor"/>
      </dsp:style>
    </dsp:sp>
    <dsp:sp modelId="{8B473E94-6BD3-48D6-8E52-B94295DC6E21}">
      <dsp:nvSpPr>
        <dsp:cNvPr id="0" name=""/>
        <dsp:cNvSpPr/>
      </dsp:nvSpPr>
      <dsp:spPr>
        <a:xfrm>
          <a:off x="8331979" y="231756"/>
          <a:ext cx="975422" cy="975422"/>
        </a:xfrm>
        <a:prstGeom prst="ellipse">
          <a:avLst/>
        </a:prstGeom>
        <a:solidFill>
          <a:schemeClr val="accent5">
            <a:hueOff val="1603047"/>
            <a:satOff val="-18876"/>
            <a:lumOff val="12549"/>
            <a:alphaOff val="0"/>
          </a:schemeClr>
        </a:solidFill>
        <a:ln w="15875" cap="rnd" cmpd="sng" algn="ctr">
          <a:solidFill>
            <a:schemeClr val="accent5">
              <a:hueOff val="1603047"/>
              <a:satOff val="-18876"/>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52" tIns="37852" rIns="37852" bIns="37852" numCol="1" spcCol="1270" anchor="ctr" anchorCtr="0">
          <a:noAutofit/>
        </a:bodyPr>
        <a:lstStyle/>
        <a:p>
          <a:pPr lvl="0" algn="ctr" defTabSz="2000250">
            <a:lnSpc>
              <a:spcPct val="90000"/>
            </a:lnSpc>
            <a:spcBef>
              <a:spcPct val="0"/>
            </a:spcBef>
            <a:spcAft>
              <a:spcPct val="35000"/>
            </a:spcAft>
          </a:pPr>
          <a:r>
            <a:rPr lang="en-US" sz="4500" kern="1200"/>
            <a:t>4</a:t>
          </a:r>
        </a:p>
      </dsp:txBody>
      <dsp:txXfrm>
        <a:off x="8474826" y="374603"/>
        <a:ext cx="689728" cy="689728"/>
      </dsp:txXfrm>
    </dsp:sp>
    <dsp:sp modelId="{D806EC24-0401-4735-B302-7D6A524DEB77}">
      <dsp:nvSpPr>
        <dsp:cNvPr id="0" name=""/>
        <dsp:cNvSpPr/>
      </dsp:nvSpPr>
      <dsp:spPr>
        <a:xfrm>
          <a:off x="7631110" y="1372925"/>
          <a:ext cx="2377160" cy="1965600"/>
        </a:xfrm>
        <a:prstGeom prst="upArrowCallout">
          <a:avLst>
            <a:gd name="adj1" fmla="val 50000"/>
            <a:gd name="adj2" fmla="val 20000"/>
            <a:gd name="adj3" fmla="val 20000"/>
            <a:gd name="adj4" fmla="val 100000"/>
          </a:avLst>
        </a:prstGeom>
        <a:solidFill>
          <a:schemeClr val="accent5">
            <a:tint val="40000"/>
            <a:alpha val="90000"/>
            <a:hueOff val="1763242"/>
            <a:satOff val="-5313"/>
            <a:lumOff val="2034"/>
            <a:alphaOff val="0"/>
          </a:schemeClr>
        </a:solidFill>
        <a:ln w="15875" cap="rnd" cmpd="sng" algn="ctr">
          <a:solidFill>
            <a:schemeClr val="accent5">
              <a:tint val="40000"/>
              <a:alpha val="90000"/>
              <a:hueOff val="1763242"/>
              <a:satOff val="-5313"/>
              <a:lumOff val="20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587" tIns="165100" rIns="168587" bIns="165100" numCol="1" spcCol="1270" anchor="t" anchorCtr="0">
          <a:noAutofit/>
        </a:bodyPr>
        <a:lstStyle/>
        <a:p>
          <a:pPr lvl="0" algn="l" defTabSz="644525">
            <a:lnSpc>
              <a:spcPct val="90000"/>
            </a:lnSpc>
            <a:spcBef>
              <a:spcPct val="0"/>
            </a:spcBef>
            <a:spcAft>
              <a:spcPct val="35000"/>
            </a:spcAft>
          </a:pPr>
          <a:r>
            <a:rPr lang="en-US" sz="1450" kern="1200" dirty="0"/>
            <a:t>Thus, all staff are expected to report known or suspected sexual harassment to proper school officials, including the Title IX coordinator.</a:t>
          </a:r>
        </a:p>
      </dsp:txBody>
      <dsp:txXfrm>
        <a:off x="7631110" y="1766045"/>
        <a:ext cx="2377160" cy="1572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99DBD-D831-4C4A-8E4C-F4087DD4DCE6}">
      <dsp:nvSpPr>
        <dsp:cNvPr id="0" name=""/>
        <dsp:cNvSpPr/>
      </dsp:nvSpPr>
      <dsp:spPr>
        <a:xfrm>
          <a:off x="542086" y="0"/>
          <a:ext cx="6143650" cy="6188364"/>
        </a:xfrm>
        <a:prstGeom prst="rightArrow">
          <a:avLst/>
        </a:prstGeom>
        <a:solidFill>
          <a:schemeClr val="accent5">
            <a:tint val="40000"/>
            <a:hueOff val="0"/>
            <a:satOff val="0"/>
            <a:lumOff val="0"/>
            <a:alphaOff val="0"/>
          </a:schemeClr>
        </a:solidFill>
        <a:ln>
          <a:noFill/>
        </a:ln>
        <a:effectLst>
          <a:outerShdw blurRad="63500" dist="25400" dir="5400000" rotWithShape="0">
            <a:srgbClr val="000000">
              <a:alpha val="60000"/>
            </a:srgbClr>
          </a:outerShdw>
        </a:effectLst>
      </dsp:spPr>
      <dsp:style>
        <a:lnRef idx="0">
          <a:scrgbClr r="0" g="0" b="0"/>
        </a:lnRef>
        <a:fillRef idx="1">
          <a:scrgbClr r="0" g="0" b="0"/>
        </a:fillRef>
        <a:effectRef idx="2">
          <a:scrgbClr r="0" g="0" b="0"/>
        </a:effectRef>
        <a:fontRef idx="minor"/>
      </dsp:style>
    </dsp:sp>
    <dsp:sp modelId="{3E860AB2-53CB-4ED1-8EBB-CA39338F5ED1}">
      <dsp:nvSpPr>
        <dsp:cNvPr id="0" name=""/>
        <dsp:cNvSpPr/>
      </dsp:nvSpPr>
      <dsp:spPr>
        <a:xfrm>
          <a:off x="7764" y="1856509"/>
          <a:ext cx="2326455" cy="2475345"/>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 School can be liable for the effects of employee misconduct toward students only if it had actual notice of the behavior.  Secret misconduct does not make the School liable.</a:t>
          </a:r>
        </a:p>
      </dsp:txBody>
      <dsp:txXfrm>
        <a:off x="121332" y="1970077"/>
        <a:ext cx="2099319" cy="2248209"/>
      </dsp:txXfrm>
    </dsp:sp>
    <dsp:sp modelId="{7F3B6611-6E1A-48D7-A6FD-5E8B4887112F}">
      <dsp:nvSpPr>
        <dsp:cNvPr id="0" name=""/>
        <dsp:cNvSpPr/>
      </dsp:nvSpPr>
      <dsp:spPr>
        <a:xfrm>
          <a:off x="2450684" y="1856509"/>
          <a:ext cx="2326455" cy="2475345"/>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Notice to an employee (</a:t>
          </a:r>
          <a:r>
            <a:rPr lang="en-US" sz="1800" i="1" kern="1200" dirty="0"/>
            <a:t>any </a:t>
          </a:r>
          <a:r>
            <a:rPr lang="en-US" sz="1800" i="0" kern="1200" dirty="0"/>
            <a:t>employee),</a:t>
          </a:r>
          <a:r>
            <a:rPr lang="en-US" sz="1800" kern="1200" dirty="0"/>
            <a:t> other than the one who engaged in the misconduct, triggers the duty.</a:t>
          </a:r>
        </a:p>
      </dsp:txBody>
      <dsp:txXfrm>
        <a:off x="2564252" y="1970077"/>
        <a:ext cx="2099319" cy="2248209"/>
      </dsp:txXfrm>
    </dsp:sp>
    <dsp:sp modelId="{3ADE4DCE-29C6-4AA0-9230-A8B4834571BC}">
      <dsp:nvSpPr>
        <dsp:cNvPr id="0" name=""/>
        <dsp:cNvSpPr/>
      </dsp:nvSpPr>
      <dsp:spPr>
        <a:xfrm>
          <a:off x="4893603" y="1856509"/>
          <a:ext cx="2326455" cy="2475345"/>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The duty is to immediately address the conduct with actions reasonably calculated to correct it and prevent reoccurrence.</a:t>
          </a:r>
        </a:p>
      </dsp:txBody>
      <dsp:txXfrm>
        <a:off x="5007171" y="1970077"/>
        <a:ext cx="2099319" cy="22482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5270-210B-4CF1-9BB8-AF84E0015978}">
      <dsp:nvSpPr>
        <dsp:cNvPr id="0" name=""/>
        <dsp:cNvSpPr/>
      </dsp:nvSpPr>
      <dsp:spPr>
        <a:xfrm>
          <a:off x="1294703" y="383632"/>
          <a:ext cx="4957711" cy="4957711"/>
        </a:xfrm>
        <a:prstGeom prst="pie">
          <a:avLst>
            <a:gd name="adj1" fmla="val 16200000"/>
            <a:gd name="adj2" fmla="val 1800000"/>
          </a:avLst>
        </a:prstGeom>
        <a:solidFill>
          <a:schemeClr val="accent2">
            <a:lumMod val="50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 The young girl, who had been performing well in school, began not doing her work, getting poor grades, and even thinking about suicide.</a:t>
          </a:r>
        </a:p>
      </dsp:txBody>
      <dsp:txXfrm>
        <a:off x="3907535" y="1434194"/>
        <a:ext cx="1770611" cy="1475509"/>
      </dsp:txXfrm>
    </dsp:sp>
    <dsp:sp modelId="{E94954DA-015D-4F98-9978-56062A672932}">
      <dsp:nvSpPr>
        <dsp:cNvPr id="0" name=""/>
        <dsp:cNvSpPr/>
      </dsp:nvSpPr>
      <dsp:spPr>
        <a:xfrm>
          <a:off x="1192598" y="560693"/>
          <a:ext cx="4957711" cy="4957711"/>
        </a:xfrm>
        <a:prstGeom prst="pie">
          <a:avLst>
            <a:gd name="adj1" fmla="val 1800000"/>
            <a:gd name="adj2" fmla="val 9000000"/>
          </a:avLst>
        </a:prstGeom>
        <a:solidFill>
          <a:schemeClr val="accent1">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3. The Supreme Court found the district’s inaction, after notice and the resulting impacts, made it responsible for the sexual harassment of one student by another. </a:t>
          </a:r>
        </a:p>
      </dsp:txBody>
      <dsp:txXfrm>
        <a:off x="2373005" y="3777303"/>
        <a:ext cx="2655916" cy="1298448"/>
      </dsp:txXfrm>
    </dsp:sp>
    <dsp:sp modelId="{A485317C-DF1D-4D5B-B3E5-F135FE953A9E}">
      <dsp:nvSpPr>
        <dsp:cNvPr id="0" name=""/>
        <dsp:cNvSpPr/>
      </dsp:nvSpPr>
      <dsp:spPr>
        <a:xfrm>
          <a:off x="1090493" y="383632"/>
          <a:ext cx="4957711" cy="4957711"/>
        </a:xfrm>
        <a:prstGeom prst="pie">
          <a:avLst>
            <a:gd name="adj1" fmla="val 9000000"/>
            <a:gd name="adj2" fmla="val 16200000"/>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1. An elementary school girl was harassed verbally and physically for months by a boy.  This behavior was reported, repeatedly.  Nothing was done to stop it. </a:t>
          </a:r>
        </a:p>
      </dsp:txBody>
      <dsp:txXfrm>
        <a:off x="1664761" y="1434194"/>
        <a:ext cx="1770611" cy="1475509"/>
      </dsp:txXfrm>
    </dsp:sp>
    <dsp:sp modelId="{E1C84A95-3BB1-4AD4-A660-77615964D662}">
      <dsp:nvSpPr>
        <dsp:cNvPr id="0" name=""/>
        <dsp:cNvSpPr/>
      </dsp:nvSpPr>
      <dsp:spPr>
        <a:xfrm>
          <a:off x="1078298" y="60847"/>
          <a:ext cx="5571522" cy="5571522"/>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66CF1D9-4D23-45DD-A06C-81C38FEAC9CC}">
      <dsp:nvSpPr>
        <dsp:cNvPr id="0" name=""/>
        <dsp:cNvSpPr/>
      </dsp:nvSpPr>
      <dsp:spPr>
        <a:xfrm>
          <a:off x="933384" y="325012"/>
          <a:ext cx="5571522" cy="5571522"/>
        </a:xfrm>
        <a:prstGeom prst="circularArrow">
          <a:avLst>
            <a:gd name="adj1" fmla="val 5085"/>
            <a:gd name="adj2" fmla="val 327528"/>
            <a:gd name="adj3" fmla="val 8671970"/>
            <a:gd name="adj4" fmla="val 1800502"/>
            <a:gd name="adj5" fmla="val 5932"/>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E3516D-4150-4559-A493-5BF66F9C4BC3}">
      <dsp:nvSpPr>
        <dsp:cNvPr id="0" name=""/>
        <dsp:cNvSpPr/>
      </dsp:nvSpPr>
      <dsp:spPr>
        <a:xfrm>
          <a:off x="783178" y="76726"/>
          <a:ext cx="5571522" cy="5571522"/>
        </a:xfrm>
        <a:prstGeom prst="circularArrow">
          <a:avLst>
            <a:gd name="adj1" fmla="val 5085"/>
            <a:gd name="adj2" fmla="val 327528"/>
            <a:gd name="adj3" fmla="val 15873039"/>
            <a:gd name="adj4" fmla="val 9000000"/>
            <a:gd name="adj5" fmla="val 5932"/>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00C2-E0B6-4084-8B23-D2AD05D91ABE}">
      <dsp:nvSpPr>
        <dsp:cNvPr id="0" name=""/>
        <dsp:cNvSpPr/>
      </dsp:nvSpPr>
      <dsp:spPr>
        <a:xfrm>
          <a:off x="3412096" y="822523"/>
          <a:ext cx="632296" cy="91440"/>
        </a:xfrm>
        <a:custGeom>
          <a:avLst/>
          <a:gdLst/>
          <a:ahLst/>
          <a:cxnLst/>
          <a:rect l="0" t="0" r="0" b="0"/>
          <a:pathLst>
            <a:path>
              <a:moveTo>
                <a:pt x="0" y="45720"/>
              </a:moveTo>
              <a:lnTo>
                <a:pt x="632296" y="45720"/>
              </a:lnTo>
            </a:path>
          </a:pathLst>
        </a:custGeom>
        <a:noFill/>
        <a:ln w="2857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11672" y="864929"/>
        <a:ext cx="33144" cy="6628"/>
      </dsp:txXfrm>
    </dsp:sp>
    <dsp:sp modelId="{142E78D0-F3B2-4DC8-8427-E2743492C69B}">
      <dsp:nvSpPr>
        <dsp:cNvPr id="0" name=""/>
        <dsp:cNvSpPr/>
      </dsp:nvSpPr>
      <dsp:spPr>
        <a:xfrm>
          <a:off x="531736" y="3595"/>
          <a:ext cx="2882160" cy="1729296"/>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If one student engages in unwelcome sexually-loaded behavior toward another student that is</a:t>
          </a:r>
        </a:p>
      </dsp:txBody>
      <dsp:txXfrm>
        <a:off x="531736" y="3595"/>
        <a:ext cx="2882160" cy="1729296"/>
      </dsp:txXfrm>
    </dsp:sp>
    <dsp:sp modelId="{DFA65A10-8546-4226-9582-1B671557830B}">
      <dsp:nvSpPr>
        <dsp:cNvPr id="0" name=""/>
        <dsp:cNvSpPr/>
      </dsp:nvSpPr>
      <dsp:spPr>
        <a:xfrm>
          <a:off x="1972816" y="1731091"/>
          <a:ext cx="3545056" cy="632296"/>
        </a:xfrm>
        <a:custGeom>
          <a:avLst/>
          <a:gdLst/>
          <a:ahLst/>
          <a:cxnLst/>
          <a:rect l="0" t="0" r="0" b="0"/>
          <a:pathLst>
            <a:path>
              <a:moveTo>
                <a:pt x="3545056" y="0"/>
              </a:moveTo>
              <a:lnTo>
                <a:pt x="3545056" y="333248"/>
              </a:lnTo>
              <a:lnTo>
                <a:pt x="0" y="333248"/>
              </a:lnTo>
              <a:lnTo>
                <a:pt x="0" y="632296"/>
              </a:lnTo>
            </a:path>
          </a:pathLst>
        </a:custGeom>
        <a:noFill/>
        <a:ln w="2857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55182" y="2043925"/>
        <a:ext cx="180325" cy="6628"/>
      </dsp:txXfrm>
    </dsp:sp>
    <dsp:sp modelId="{C522EFCD-3EC0-466A-8C0C-BB88FF6E353F}">
      <dsp:nvSpPr>
        <dsp:cNvPr id="0" name=""/>
        <dsp:cNvSpPr/>
      </dsp:nvSpPr>
      <dsp:spPr>
        <a:xfrm>
          <a:off x="4076793" y="3595"/>
          <a:ext cx="2882160" cy="1729296"/>
        </a:xfrm>
        <a:prstGeom prst="rect">
          <a:avLst/>
        </a:prstGeom>
        <a:gradFill rotWithShape="0">
          <a:gsLst>
            <a:gs pos="0">
              <a:schemeClr val="accent5">
                <a:hueOff val="320609"/>
                <a:satOff val="-3775"/>
                <a:lumOff val="2510"/>
                <a:alphaOff val="0"/>
                <a:tint val="96000"/>
                <a:lumMod val="104000"/>
              </a:schemeClr>
            </a:gs>
            <a:gs pos="100000">
              <a:schemeClr val="accent5">
                <a:hueOff val="320609"/>
                <a:satOff val="-3775"/>
                <a:lumOff val="251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 Sufficiently serious (think: severe and pervasive) that it</a:t>
          </a:r>
        </a:p>
      </dsp:txBody>
      <dsp:txXfrm>
        <a:off x="4076793" y="3595"/>
        <a:ext cx="2882160" cy="1729296"/>
      </dsp:txXfrm>
    </dsp:sp>
    <dsp:sp modelId="{494A1870-22C8-4762-A0C3-0F4072DAC600}">
      <dsp:nvSpPr>
        <dsp:cNvPr id="0" name=""/>
        <dsp:cNvSpPr/>
      </dsp:nvSpPr>
      <dsp:spPr>
        <a:xfrm>
          <a:off x="3412096" y="3214716"/>
          <a:ext cx="632296" cy="91440"/>
        </a:xfrm>
        <a:custGeom>
          <a:avLst/>
          <a:gdLst/>
          <a:ahLst/>
          <a:cxnLst/>
          <a:rect l="0" t="0" r="0" b="0"/>
          <a:pathLst>
            <a:path>
              <a:moveTo>
                <a:pt x="0" y="45720"/>
              </a:moveTo>
              <a:lnTo>
                <a:pt x="632296" y="45720"/>
              </a:lnTo>
            </a:path>
          </a:pathLst>
        </a:custGeom>
        <a:noFill/>
        <a:ln w="38100"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baseline="0" dirty="0">
            <a:solidFill>
              <a:schemeClr val="bg1"/>
            </a:solidFill>
          </a:endParaRPr>
        </a:p>
      </dsp:txBody>
      <dsp:txXfrm>
        <a:off x="3711672" y="3257122"/>
        <a:ext cx="33144" cy="6628"/>
      </dsp:txXfrm>
    </dsp:sp>
    <dsp:sp modelId="{323C5AA8-E951-4D0B-88FA-E2FCBC19FB17}">
      <dsp:nvSpPr>
        <dsp:cNvPr id="0" name=""/>
        <dsp:cNvSpPr/>
      </dsp:nvSpPr>
      <dsp:spPr>
        <a:xfrm>
          <a:off x="531736" y="2395788"/>
          <a:ext cx="2882160" cy="1729296"/>
        </a:xfrm>
        <a:prstGeom prst="rect">
          <a:avLst/>
        </a:prstGeom>
        <a:gradFill rotWithShape="0">
          <a:gsLst>
            <a:gs pos="0">
              <a:schemeClr val="accent5">
                <a:hueOff val="641219"/>
                <a:satOff val="-7550"/>
                <a:lumOff val="5020"/>
                <a:alphaOff val="0"/>
                <a:tint val="96000"/>
                <a:lumMod val="104000"/>
              </a:schemeClr>
            </a:gs>
            <a:gs pos="100000">
              <a:schemeClr val="accent5">
                <a:hueOff val="641219"/>
                <a:satOff val="-7550"/>
                <a:lumOff val="502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 Denies or impairs the victim’s ability to participate in and enjoy a school program and</a:t>
          </a:r>
        </a:p>
      </dsp:txBody>
      <dsp:txXfrm>
        <a:off x="531736" y="2395788"/>
        <a:ext cx="2882160" cy="1729296"/>
      </dsp:txXfrm>
    </dsp:sp>
    <dsp:sp modelId="{6578F133-537B-474A-AA91-4B2C9DBBEF9B}">
      <dsp:nvSpPr>
        <dsp:cNvPr id="0" name=""/>
        <dsp:cNvSpPr/>
      </dsp:nvSpPr>
      <dsp:spPr>
        <a:xfrm>
          <a:off x="1972816" y="4123284"/>
          <a:ext cx="3545056" cy="632296"/>
        </a:xfrm>
        <a:custGeom>
          <a:avLst/>
          <a:gdLst/>
          <a:ahLst/>
          <a:cxnLst/>
          <a:rect l="0" t="0" r="0" b="0"/>
          <a:pathLst>
            <a:path>
              <a:moveTo>
                <a:pt x="3545056" y="0"/>
              </a:moveTo>
              <a:lnTo>
                <a:pt x="3545056" y="333248"/>
              </a:lnTo>
              <a:lnTo>
                <a:pt x="0" y="333248"/>
              </a:lnTo>
              <a:lnTo>
                <a:pt x="0" y="632296"/>
              </a:lnTo>
            </a:path>
          </a:pathLst>
        </a:custGeom>
        <a:noFill/>
        <a:ln w="38100"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55182" y="4436118"/>
        <a:ext cx="180325" cy="6628"/>
      </dsp:txXfrm>
    </dsp:sp>
    <dsp:sp modelId="{5DED1938-52F2-460D-9A1F-C5DD3AD8FB43}">
      <dsp:nvSpPr>
        <dsp:cNvPr id="0" name=""/>
        <dsp:cNvSpPr/>
      </dsp:nvSpPr>
      <dsp:spPr>
        <a:xfrm>
          <a:off x="4076793" y="2395788"/>
          <a:ext cx="2882160" cy="1729296"/>
        </a:xfrm>
        <a:prstGeom prst="rect">
          <a:avLst/>
        </a:prstGeom>
        <a:gradFill rotWithShape="0">
          <a:gsLst>
            <a:gs pos="0">
              <a:schemeClr val="accent5">
                <a:hueOff val="961828"/>
                <a:satOff val="-11326"/>
                <a:lumOff val="7529"/>
                <a:alphaOff val="0"/>
                <a:tint val="96000"/>
                <a:lumMod val="104000"/>
              </a:schemeClr>
            </a:gs>
            <a:gs pos="100000">
              <a:schemeClr val="accent5">
                <a:hueOff val="961828"/>
                <a:satOff val="-11326"/>
                <a:lumOff val="75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 The school knew or reasonably should have known of the harassment, </a:t>
          </a:r>
        </a:p>
      </dsp:txBody>
      <dsp:txXfrm>
        <a:off x="4076793" y="2395788"/>
        <a:ext cx="2882160" cy="1729296"/>
      </dsp:txXfrm>
    </dsp:sp>
    <dsp:sp modelId="{18B97225-C2A5-403B-8C6F-193192435989}">
      <dsp:nvSpPr>
        <dsp:cNvPr id="0" name=""/>
        <dsp:cNvSpPr/>
      </dsp:nvSpPr>
      <dsp:spPr>
        <a:xfrm>
          <a:off x="3412096" y="5606909"/>
          <a:ext cx="632296" cy="91440"/>
        </a:xfrm>
        <a:custGeom>
          <a:avLst/>
          <a:gdLst/>
          <a:ahLst/>
          <a:cxnLst/>
          <a:rect l="0" t="0" r="0" b="0"/>
          <a:pathLst>
            <a:path>
              <a:moveTo>
                <a:pt x="0" y="45720"/>
              </a:moveTo>
              <a:lnTo>
                <a:pt x="632296" y="45720"/>
              </a:lnTo>
            </a:path>
          </a:pathLst>
        </a:custGeom>
        <a:noFill/>
        <a:ln w="38100"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11672" y="5649314"/>
        <a:ext cx="33144" cy="6628"/>
      </dsp:txXfrm>
    </dsp:sp>
    <dsp:sp modelId="{86D6216E-B682-42E9-8974-BD1B58767FC0}">
      <dsp:nvSpPr>
        <dsp:cNvPr id="0" name=""/>
        <dsp:cNvSpPr/>
      </dsp:nvSpPr>
      <dsp:spPr>
        <a:xfrm>
          <a:off x="531736" y="4787981"/>
          <a:ext cx="2882160" cy="1729296"/>
        </a:xfrm>
        <a:prstGeom prst="rect">
          <a:avLst/>
        </a:prstGeom>
        <a:gradFill rotWithShape="0">
          <a:gsLst>
            <a:gs pos="0">
              <a:schemeClr val="accent5">
                <a:hueOff val="1282438"/>
                <a:satOff val="-15101"/>
                <a:lumOff val="10039"/>
                <a:alphaOff val="0"/>
                <a:tint val="96000"/>
                <a:lumMod val="104000"/>
              </a:schemeClr>
            </a:gs>
            <a:gs pos="100000">
              <a:schemeClr val="accent5">
                <a:hueOff val="1282438"/>
                <a:satOff val="-15101"/>
                <a:lumOff val="1003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 The school’s duty is to take prompt and effective action to eliminate the hostile environment, remedy its effects, and prevent its recurrence.</a:t>
          </a:r>
        </a:p>
      </dsp:txBody>
      <dsp:txXfrm>
        <a:off x="531736" y="4787981"/>
        <a:ext cx="2882160" cy="1729296"/>
      </dsp:txXfrm>
    </dsp:sp>
    <dsp:sp modelId="{27F8E310-644F-48E9-BB79-E6F65F0B4DFC}">
      <dsp:nvSpPr>
        <dsp:cNvPr id="0" name=""/>
        <dsp:cNvSpPr/>
      </dsp:nvSpPr>
      <dsp:spPr>
        <a:xfrm>
          <a:off x="4076793" y="4787981"/>
          <a:ext cx="2882160" cy="1729296"/>
        </a:xfrm>
        <a:prstGeom prst="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1228" tIns="148244" rIns="141228" bIns="148244" numCol="1" spcCol="1270" anchor="ctr" anchorCtr="0">
          <a:noAutofit/>
        </a:bodyPr>
        <a:lstStyle/>
        <a:p>
          <a:pPr lvl="0" algn="ctr" defTabSz="800100">
            <a:lnSpc>
              <a:spcPct val="90000"/>
            </a:lnSpc>
            <a:spcBef>
              <a:spcPct val="0"/>
            </a:spcBef>
            <a:spcAft>
              <a:spcPct val="35000"/>
            </a:spcAft>
          </a:pPr>
          <a:r>
            <a:rPr lang="en-US" sz="1800" kern="1200" dirty="0"/>
            <a:t>Failure to act on this duty will make the school responsible for the student-on-student harassment.</a:t>
          </a:r>
        </a:p>
      </dsp:txBody>
      <dsp:txXfrm>
        <a:off x="4076793" y="4787981"/>
        <a:ext cx="2882160" cy="17292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A44A0-26C1-43DE-AC18-FDDD013DAA70}">
      <dsp:nvSpPr>
        <dsp:cNvPr id="0" name=""/>
        <dsp:cNvSpPr/>
      </dsp:nvSpPr>
      <dsp:spPr>
        <a:xfrm>
          <a:off x="860248" y="539"/>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The degree to which conduct affected one or more than one student’s education;</a:t>
          </a:r>
        </a:p>
      </dsp:txBody>
      <dsp:txXfrm>
        <a:off x="860248" y="539"/>
        <a:ext cx="1914779" cy="1148867"/>
      </dsp:txXfrm>
    </dsp:sp>
    <dsp:sp modelId="{246E52BF-985E-44B8-9A75-52C677B10088}">
      <dsp:nvSpPr>
        <dsp:cNvPr id="0" name=""/>
        <dsp:cNvSpPr/>
      </dsp:nvSpPr>
      <dsp:spPr>
        <a:xfrm>
          <a:off x="2966505" y="539"/>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The type, frequency, and duration of the conduct;</a:t>
          </a:r>
        </a:p>
      </dsp:txBody>
      <dsp:txXfrm>
        <a:off x="2966505" y="539"/>
        <a:ext cx="1914779" cy="1148867"/>
      </dsp:txXfrm>
    </dsp:sp>
    <dsp:sp modelId="{3B6685BE-B23D-468F-8156-745A8522CCD1}">
      <dsp:nvSpPr>
        <dsp:cNvPr id="0" name=""/>
        <dsp:cNvSpPr/>
      </dsp:nvSpPr>
      <dsp:spPr>
        <a:xfrm>
          <a:off x="860248" y="1340885"/>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The nature of the relationship between the harasser and the victim;</a:t>
          </a:r>
        </a:p>
      </dsp:txBody>
      <dsp:txXfrm>
        <a:off x="860248" y="1340885"/>
        <a:ext cx="1914779" cy="1148867"/>
      </dsp:txXfrm>
    </dsp:sp>
    <dsp:sp modelId="{48F1C362-80FB-49EA-A1C2-39D797C48491}">
      <dsp:nvSpPr>
        <dsp:cNvPr id="0" name=""/>
        <dsp:cNvSpPr/>
      </dsp:nvSpPr>
      <dsp:spPr>
        <a:xfrm>
          <a:off x="2966505" y="1340885"/>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The number of individuals involved;</a:t>
          </a:r>
        </a:p>
      </dsp:txBody>
      <dsp:txXfrm>
        <a:off x="2966505" y="1340885"/>
        <a:ext cx="1914779" cy="1148867"/>
      </dsp:txXfrm>
    </dsp:sp>
    <dsp:sp modelId="{ADE2359F-87FC-4F42-8A28-CC45B8D7BC64}">
      <dsp:nvSpPr>
        <dsp:cNvPr id="0" name=""/>
        <dsp:cNvSpPr/>
      </dsp:nvSpPr>
      <dsp:spPr>
        <a:xfrm>
          <a:off x="860248" y="2681230"/>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The age and sex of the alleged harasser and the victims;</a:t>
          </a:r>
        </a:p>
      </dsp:txBody>
      <dsp:txXfrm>
        <a:off x="860248" y="2681230"/>
        <a:ext cx="1914779" cy="1148867"/>
      </dsp:txXfrm>
    </dsp:sp>
    <dsp:sp modelId="{9D69E45C-7C26-49CF-8462-740E42FDB84B}">
      <dsp:nvSpPr>
        <dsp:cNvPr id="0" name=""/>
        <dsp:cNvSpPr/>
      </dsp:nvSpPr>
      <dsp:spPr>
        <a:xfrm>
          <a:off x="2966505" y="2681230"/>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The size of the school, location of the incidents, and context in which they occurred;</a:t>
          </a:r>
        </a:p>
      </dsp:txBody>
      <dsp:txXfrm>
        <a:off x="2966505" y="2681230"/>
        <a:ext cx="1914779" cy="1148867"/>
      </dsp:txXfrm>
    </dsp:sp>
    <dsp:sp modelId="{A3961F52-570A-4203-8FF3-392ECE7D0BF2}">
      <dsp:nvSpPr>
        <dsp:cNvPr id="0" name=""/>
        <dsp:cNvSpPr/>
      </dsp:nvSpPr>
      <dsp:spPr>
        <a:xfrm>
          <a:off x="1913377" y="4021575"/>
          <a:ext cx="1914779" cy="114886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Other incidents, if any, of gender-based or sexual harassment.</a:t>
          </a:r>
        </a:p>
      </dsp:txBody>
      <dsp:txXfrm>
        <a:off x="1913377" y="4021575"/>
        <a:ext cx="1914779" cy="11488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F4DB7-8AD2-4F43-B223-BB3A75AA4701}">
      <dsp:nvSpPr>
        <dsp:cNvPr id="0" name=""/>
        <dsp:cNvSpPr/>
      </dsp:nvSpPr>
      <dsp:spPr>
        <a:xfrm>
          <a:off x="2306" y="1262011"/>
          <a:ext cx="1829576" cy="390601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641" tIns="330200" rIns="142641" bIns="330200" numCol="1" spcCol="1270" anchor="t" anchorCtr="0">
          <a:noAutofit/>
        </a:bodyPr>
        <a:lstStyle/>
        <a:p>
          <a:pPr lvl="0" algn="l" defTabSz="800100">
            <a:lnSpc>
              <a:spcPct val="90000"/>
            </a:lnSpc>
            <a:spcBef>
              <a:spcPct val="0"/>
            </a:spcBef>
            <a:spcAft>
              <a:spcPct val="35000"/>
            </a:spcAft>
          </a:pPr>
          <a:r>
            <a:rPr lang="en-US" sz="1800" kern="1200" dirty="0"/>
            <a:t>Behavior that may not yet be sufficiently severe or could still be corrected can be:</a:t>
          </a:r>
        </a:p>
      </dsp:txBody>
      <dsp:txXfrm>
        <a:off x="2306" y="2746298"/>
        <a:ext cx="1829576" cy="2343610"/>
      </dsp:txXfrm>
    </dsp:sp>
    <dsp:sp modelId="{2424F6C1-BC4F-48FA-8E84-E12CD7BD1A63}">
      <dsp:nvSpPr>
        <dsp:cNvPr id="0" name=""/>
        <dsp:cNvSpPr/>
      </dsp:nvSpPr>
      <dsp:spPr>
        <a:xfrm>
          <a:off x="532883" y="2190457"/>
          <a:ext cx="768422" cy="768422"/>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09" tIns="12700" rIns="59909" bIns="12700" numCol="1" spcCol="1270" anchor="ctr" anchorCtr="0">
          <a:noAutofit/>
        </a:bodyPr>
        <a:lstStyle/>
        <a:p>
          <a:pPr lvl="0" algn="ctr" defTabSz="1733550">
            <a:lnSpc>
              <a:spcPct val="90000"/>
            </a:lnSpc>
            <a:spcBef>
              <a:spcPct val="0"/>
            </a:spcBef>
            <a:spcAft>
              <a:spcPct val="35000"/>
            </a:spcAft>
          </a:pPr>
          <a:r>
            <a:rPr lang="en-US" sz="3900" kern="1200"/>
            <a:t>1</a:t>
          </a:r>
          <a:endParaRPr lang="en-US" sz="3900" kern="1200" dirty="0"/>
        </a:p>
      </dsp:txBody>
      <dsp:txXfrm>
        <a:off x="645416" y="2302990"/>
        <a:ext cx="543356" cy="543356"/>
      </dsp:txXfrm>
    </dsp:sp>
    <dsp:sp modelId="{D83329AA-37B2-4D7E-9733-24D910484C23}">
      <dsp:nvSpPr>
        <dsp:cNvPr id="0" name=""/>
        <dsp:cNvSpPr/>
      </dsp:nvSpPr>
      <dsp:spPr>
        <a:xfrm>
          <a:off x="196277" y="5551262"/>
          <a:ext cx="1829576"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21B92-6E44-4DE0-9FAC-4E4574B87E33}">
      <dsp:nvSpPr>
        <dsp:cNvPr id="0" name=""/>
        <dsp:cNvSpPr/>
      </dsp:nvSpPr>
      <dsp:spPr>
        <a:xfrm>
          <a:off x="2014840" y="1262011"/>
          <a:ext cx="1829576" cy="392448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641" tIns="330200" rIns="142641" bIns="330200" numCol="1" spcCol="1270" anchor="t" anchorCtr="0">
          <a:noAutofit/>
        </a:bodyPr>
        <a:lstStyle/>
        <a:p>
          <a:pPr lvl="0" algn="l" defTabSz="711200">
            <a:lnSpc>
              <a:spcPct val="90000"/>
            </a:lnSpc>
            <a:spcBef>
              <a:spcPct val="0"/>
            </a:spcBef>
            <a:spcAft>
              <a:spcPct val="35000"/>
            </a:spcAft>
          </a:pPr>
          <a:r>
            <a:rPr lang="en-US" sz="1600" kern="1200" dirty="0"/>
            <a:t>Grounds for discipline (up to expulsion), as “conduct detrimental to the welfare or safety of other pupils,”  C.R.S. § 22-33-106(1)(c).</a:t>
          </a:r>
        </a:p>
      </dsp:txBody>
      <dsp:txXfrm>
        <a:off x="2014840" y="2753315"/>
        <a:ext cx="1829576" cy="2354691"/>
      </dsp:txXfrm>
    </dsp:sp>
    <dsp:sp modelId="{1D7E43D0-68BC-4662-9A98-454C04314EE3}">
      <dsp:nvSpPr>
        <dsp:cNvPr id="0" name=""/>
        <dsp:cNvSpPr/>
      </dsp:nvSpPr>
      <dsp:spPr>
        <a:xfrm>
          <a:off x="2536180" y="2192882"/>
          <a:ext cx="768422" cy="768422"/>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09" tIns="12700" rIns="59909" bIns="12700" numCol="1" spcCol="1270" anchor="ctr" anchorCtr="0">
          <a:noAutofit/>
        </a:bodyPr>
        <a:lstStyle/>
        <a:p>
          <a:pPr lvl="0" algn="ctr" defTabSz="1733550">
            <a:lnSpc>
              <a:spcPct val="90000"/>
            </a:lnSpc>
            <a:spcBef>
              <a:spcPct val="0"/>
            </a:spcBef>
            <a:spcAft>
              <a:spcPct val="35000"/>
            </a:spcAft>
          </a:pPr>
          <a:r>
            <a:rPr lang="en-US" sz="3900" kern="1200"/>
            <a:t>2</a:t>
          </a:r>
          <a:endParaRPr lang="en-US" sz="3900" kern="1200" dirty="0"/>
        </a:p>
      </dsp:txBody>
      <dsp:txXfrm>
        <a:off x="2648713" y="2305415"/>
        <a:ext cx="543356" cy="543356"/>
      </dsp:txXfrm>
    </dsp:sp>
    <dsp:sp modelId="{C17A9F5A-3026-473E-BD99-A9F67793F267}">
      <dsp:nvSpPr>
        <dsp:cNvPr id="0" name=""/>
        <dsp:cNvSpPr/>
      </dsp:nvSpPr>
      <dsp:spPr>
        <a:xfrm>
          <a:off x="2116436" y="5551262"/>
          <a:ext cx="1829576"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B8CC9-F2EC-4E50-9179-6DE7C0098FEB}">
      <dsp:nvSpPr>
        <dsp:cNvPr id="0" name=""/>
        <dsp:cNvSpPr/>
      </dsp:nvSpPr>
      <dsp:spPr>
        <a:xfrm>
          <a:off x="3962717" y="1277687"/>
          <a:ext cx="1829576" cy="388754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641" tIns="330200" rIns="142641" bIns="330200" numCol="1" spcCol="1270" anchor="t" anchorCtr="0">
          <a:noAutofit/>
        </a:bodyPr>
        <a:lstStyle/>
        <a:p>
          <a:pPr lvl="0" algn="l" defTabSz="622300">
            <a:lnSpc>
              <a:spcPct val="90000"/>
            </a:lnSpc>
            <a:spcBef>
              <a:spcPct val="0"/>
            </a:spcBef>
            <a:spcAft>
              <a:spcPct val="35000"/>
            </a:spcAft>
          </a:pPr>
          <a:r>
            <a:rPr lang="en-US" sz="1400" kern="1200" dirty="0"/>
            <a:t>Grounds for a mandatory child abuse report.  While  tangential to our main topic, these rules are NOT transparent and are high stakes (more below).</a:t>
          </a:r>
        </a:p>
      </dsp:txBody>
      <dsp:txXfrm>
        <a:off x="3962717" y="2754956"/>
        <a:ext cx="1829576" cy="2332529"/>
      </dsp:txXfrm>
    </dsp:sp>
    <dsp:sp modelId="{79BCE9E5-4063-460B-8BDB-E0667A45C8B6}">
      <dsp:nvSpPr>
        <dsp:cNvPr id="0" name=""/>
        <dsp:cNvSpPr/>
      </dsp:nvSpPr>
      <dsp:spPr>
        <a:xfrm>
          <a:off x="4502532" y="2199696"/>
          <a:ext cx="768422" cy="768422"/>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09" tIns="12700" rIns="59909" bIns="12700" numCol="1" spcCol="1270" anchor="ctr" anchorCtr="0">
          <a:noAutofit/>
        </a:bodyPr>
        <a:lstStyle/>
        <a:p>
          <a:pPr lvl="0" algn="ctr" defTabSz="1733550">
            <a:lnSpc>
              <a:spcPct val="90000"/>
            </a:lnSpc>
            <a:spcBef>
              <a:spcPct val="0"/>
            </a:spcBef>
            <a:spcAft>
              <a:spcPct val="35000"/>
            </a:spcAft>
          </a:pPr>
          <a:r>
            <a:rPr lang="en-US" sz="3900" kern="1200"/>
            <a:t>3</a:t>
          </a:r>
          <a:endParaRPr lang="en-US" sz="3900" kern="1200" dirty="0"/>
        </a:p>
      </dsp:txBody>
      <dsp:txXfrm>
        <a:off x="4615065" y="2312229"/>
        <a:ext cx="543356" cy="543356"/>
      </dsp:txXfrm>
    </dsp:sp>
    <dsp:sp modelId="{15B44836-2212-48F6-82D0-411B368D550A}">
      <dsp:nvSpPr>
        <dsp:cNvPr id="0" name=""/>
        <dsp:cNvSpPr/>
      </dsp:nvSpPr>
      <dsp:spPr>
        <a:xfrm>
          <a:off x="4101270" y="5532794"/>
          <a:ext cx="1829576"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5A592-3119-487A-BC9D-D81BD345F546}">
      <dsp:nvSpPr>
        <dsp:cNvPr id="0" name=""/>
        <dsp:cNvSpPr/>
      </dsp:nvSpPr>
      <dsp:spPr>
        <a:xfrm>
          <a:off x="6039908" y="1262011"/>
          <a:ext cx="1829576" cy="388754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641" tIns="330200" rIns="142641" bIns="330200" numCol="1" spcCol="1270" anchor="t" anchorCtr="0">
          <a:noAutofit/>
        </a:bodyPr>
        <a:lstStyle/>
        <a:p>
          <a:pPr lvl="0" algn="l" defTabSz="800100">
            <a:lnSpc>
              <a:spcPct val="90000"/>
            </a:lnSpc>
            <a:spcBef>
              <a:spcPct val="0"/>
            </a:spcBef>
            <a:spcAft>
              <a:spcPct val="35000"/>
            </a:spcAft>
          </a:pPr>
          <a:r>
            <a:rPr lang="en-US" sz="1800" kern="1200" dirty="0"/>
            <a:t>Reason to consider  “restorative justice” processes.</a:t>
          </a:r>
        </a:p>
      </dsp:txBody>
      <dsp:txXfrm>
        <a:off x="6039908" y="2739280"/>
        <a:ext cx="1829576" cy="2332529"/>
      </dsp:txXfrm>
    </dsp:sp>
    <dsp:sp modelId="{206E0BD9-A24A-4479-A47B-12BC37032370}">
      <dsp:nvSpPr>
        <dsp:cNvPr id="0" name=""/>
        <dsp:cNvSpPr/>
      </dsp:nvSpPr>
      <dsp:spPr>
        <a:xfrm>
          <a:off x="6570485" y="2181223"/>
          <a:ext cx="768422" cy="768422"/>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09" tIns="12700" rIns="59909" bIns="12700" numCol="1" spcCol="1270" anchor="ctr" anchorCtr="0">
          <a:noAutofit/>
        </a:bodyPr>
        <a:lstStyle/>
        <a:p>
          <a:pPr lvl="0" algn="ctr" defTabSz="1733550">
            <a:lnSpc>
              <a:spcPct val="90000"/>
            </a:lnSpc>
            <a:spcBef>
              <a:spcPct val="0"/>
            </a:spcBef>
            <a:spcAft>
              <a:spcPct val="35000"/>
            </a:spcAft>
          </a:pPr>
          <a:r>
            <a:rPr lang="en-US" sz="3900" kern="1200"/>
            <a:t>4</a:t>
          </a:r>
          <a:endParaRPr lang="en-US" sz="3900" kern="1200" dirty="0"/>
        </a:p>
      </dsp:txBody>
      <dsp:txXfrm>
        <a:off x="6683018" y="2293756"/>
        <a:ext cx="543356" cy="543356"/>
      </dsp:txXfrm>
    </dsp:sp>
    <dsp:sp modelId="{10418FBE-F700-48EE-A2F4-0A58CBF558D1}">
      <dsp:nvSpPr>
        <dsp:cNvPr id="0" name=""/>
        <dsp:cNvSpPr/>
      </dsp:nvSpPr>
      <dsp:spPr>
        <a:xfrm>
          <a:off x="6021429" y="5532794"/>
          <a:ext cx="1829576"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4617B-A442-42D2-A5EC-E5C13D329062}">
      <dsp:nvSpPr>
        <dsp:cNvPr id="0" name=""/>
        <dsp:cNvSpPr/>
      </dsp:nvSpPr>
      <dsp:spPr>
        <a:xfrm>
          <a:off x="0" y="511891"/>
          <a:ext cx="7490692" cy="1378259"/>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This area is governed by a complicated set of cross-referencing statutes drawn from the juvenile code and the criminal code.  Some of the statutes discussed below are :  C.R.S. </a:t>
          </a:r>
          <a:r>
            <a:rPr lang="en-US" sz="1900" kern="1200" dirty="0">
              <a:cs typeface="Lucida Sans Unicode" panose="020B0602030504020204" pitchFamily="34" charset="0"/>
            </a:rPr>
            <a:t>§§ 16-22-102, 18-3-402, 18-3-404, 19-1-103, and 19-3-304.</a:t>
          </a:r>
          <a:endParaRPr lang="en-US" sz="1900" kern="1200" dirty="0"/>
        </a:p>
      </dsp:txBody>
      <dsp:txXfrm>
        <a:off x="67281" y="579172"/>
        <a:ext cx="7356130" cy="1243697"/>
      </dsp:txXfrm>
    </dsp:sp>
    <dsp:sp modelId="{AFB4F039-D87B-41F5-889D-DFC698F4BEB2}">
      <dsp:nvSpPr>
        <dsp:cNvPr id="0" name=""/>
        <dsp:cNvSpPr/>
      </dsp:nvSpPr>
      <dsp:spPr>
        <a:xfrm>
          <a:off x="0" y="1944871"/>
          <a:ext cx="7490692" cy="1378259"/>
        </a:xfrm>
        <a:prstGeom prst="round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t>The critical insight is: sexual misconduct by children and youth with other children and youth is sometimes defined to be “child abuse.”  This means reporting the conduct is mandatory and failure to report is a crime.</a:t>
          </a:r>
          <a:r>
            <a:rPr lang="en-US" sz="1900" kern="1200" dirty="0"/>
            <a:t> </a:t>
          </a:r>
        </a:p>
      </dsp:txBody>
      <dsp:txXfrm>
        <a:off x="67281" y="2012152"/>
        <a:ext cx="7356130" cy="1243697"/>
      </dsp:txXfrm>
    </dsp:sp>
    <dsp:sp modelId="{D65C2C4F-F2B4-4B46-B01C-848CB7CA6B2A}">
      <dsp:nvSpPr>
        <dsp:cNvPr id="0" name=""/>
        <dsp:cNvSpPr/>
      </dsp:nvSpPr>
      <dsp:spPr>
        <a:xfrm>
          <a:off x="0" y="3377851"/>
          <a:ext cx="7490692" cy="1378259"/>
        </a:xfrm>
        <a:prstGeom prst="roundRect">
          <a:avLst/>
        </a:prstGeom>
        <a:gradFill rotWithShape="0">
          <a:gsLst>
            <a:gs pos="0">
              <a:schemeClr val="accent5">
                <a:hueOff val="1068698"/>
                <a:satOff val="-12584"/>
                <a:lumOff val="8366"/>
                <a:alphaOff val="0"/>
                <a:tint val="96000"/>
                <a:lumMod val="104000"/>
              </a:schemeClr>
            </a:gs>
            <a:gs pos="100000">
              <a:schemeClr val="accent5">
                <a:hueOff val="1068698"/>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u="none" kern="1200" dirty="0"/>
            <a:t>First, any </a:t>
          </a:r>
          <a:r>
            <a:rPr lang="en-US" sz="1900" b="1" u="sng" kern="1200" dirty="0"/>
            <a:t>non-consensual “sexual contact” </a:t>
          </a:r>
          <a:r>
            <a:rPr lang="en-US" sz="1900" b="1" u="none" kern="1200" dirty="0"/>
            <a:t>(by anyone) with a minor (17 or younger) is reportable as child abuse</a:t>
          </a:r>
          <a:r>
            <a:rPr lang="en-US" sz="1900" kern="1200" dirty="0"/>
            <a:t>. “Sexual contact” is “knowing touching of intimate parts (including clothing over intimate parts) that is for purposes of arousal, gratification or abuse.” </a:t>
          </a:r>
        </a:p>
      </dsp:txBody>
      <dsp:txXfrm>
        <a:off x="67281" y="3445132"/>
        <a:ext cx="7356130" cy="1243697"/>
      </dsp:txXfrm>
    </dsp:sp>
    <dsp:sp modelId="{65524FA4-3C72-4DCB-89C9-FEBCBFA7363D}">
      <dsp:nvSpPr>
        <dsp:cNvPr id="0" name=""/>
        <dsp:cNvSpPr/>
      </dsp:nvSpPr>
      <dsp:spPr>
        <a:xfrm>
          <a:off x="0" y="4810831"/>
          <a:ext cx="7490692" cy="1378259"/>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u="none" kern="1200" dirty="0"/>
            <a:t>NOTE: teachers are people in a “position of trust” subject to separate criminal and civil laws for abuse of that relationship ― this especially comes into play with k-12 students who are 18 but  have not yet graduated.</a:t>
          </a:r>
          <a:endParaRPr lang="en-US" sz="1900" u="none" kern="1200" dirty="0"/>
        </a:p>
      </dsp:txBody>
      <dsp:txXfrm>
        <a:off x="67281" y="4878112"/>
        <a:ext cx="7356130" cy="12436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66496-332D-4D2C-8D6A-5EC5B8524967}">
      <dsp:nvSpPr>
        <dsp:cNvPr id="0" name=""/>
        <dsp:cNvSpPr/>
      </dsp:nvSpPr>
      <dsp:spPr>
        <a:xfrm>
          <a:off x="617680" y="460564"/>
          <a:ext cx="2714225" cy="305844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u="sng" kern="1200" dirty="0"/>
            <a:t>Consensual</a:t>
          </a:r>
          <a:r>
            <a:rPr lang="en-US" sz="1600" kern="1200" dirty="0"/>
            <a:t> “</a:t>
          </a:r>
          <a:r>
            <a:rPr lang="en-US" sz="1600" b="1" kern="1200" dirty="0"/>
            <a:t>sexual intrusion</a:t>
          </a:r>
          <a:r>
            <a:rPr lang="en-US" sz="1600" kern="1200" dirty="0"/>
            <a:t>” or “</a:t>
          </a:r>
          <a:r>
            <a:rPr lang="en-US" sz="1600" b="1" kern="1200" dirty="0"/>
            <a:t>penetration</a:t>
          </a:r>
          <a:r>
            <a:rPr lang="en-US" sz="1600" kern="1200" dirty="0"/>
            <a:t>” is subject to age-based rules.  “Intrusion” or “penetration” mean entry, however slight, of anything involving another person’s genitals or anus for “purposes of sexual arousal, gratification or abuse.” The rules are:</a:t>
          </a:r>
        </a:p>
      </dsp:txBody>
      <dsp:txXfrm>
        <a:off x="697177" y="540061"/>
        <a:ext cx="2555231" cy="2899453"/>
      </dsp:txXfrm>
    </dsp:sp>
    <dsp:sp modelId="{6A89C5B7-C8A5-42EF-9F89-64E9A163F108}">
      <dsp:nvSpPr>
        <dsp:cNvPr id="0" name=""/>
        <dsp:cNvSpPr/>
      </dsp:nvSpPr>
      <dsp:spPr>
        <a:xfrm rot="18289469">
          <a:off x="2970499" y="1280910"/>
          <a:ext cx="1685134" cy="34419"/>
        </a:xfrm>
        <a:custGeom>
          <a:avLst/>
          <a:gdLst/>
          <a:ahLst/>
          <a:cxnLst/>
          <a:rect l="0" t="0" r="0" b="0"/>
          <a:pathLst>
            <a:path>
              <a:moveTo>
                <a:pt x="0" y="17209"/>
              </a:moveTo>
              <a:lnTo>
                <a:pt x="1685134" y="17209"/>
              </a:lnTo>
            </a:path>
          </a:pathLst>
        </a:custGeom>
        <a:noFill/>
        <a:ln w="57150" cap="rnd" cmpd="sng" algn="ctr">
          <a:solidFill>
            <a:scrgbClr r="0" g="0" b="0">
              <a:shade val="90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770938" y="1255992"/>
        <a:ext cx="84256" cy="84256"/>
      </dsp:txXfrm>
    </dsp:sp>
    <dsp:sp modelId="{B25F157C-6FE2-4E1C-9376-2D387B7FE45F}">
      <dsp:nvSpPr>
        <dsp:cNvPr id="0" name=""/>
        <dsp:cNvSpPr/>
      </dsp:nvSpPr>
      <dsp:spPr>
        <a:xfrm>
          <a:off x="4294226" y="5002"/>
          <a:ext cx="2405801" cy="120290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u="none" kern="1200" dirty="0"/>
            <a:t>Student 10 or under: </a:t>
          </a:r>
          <a:r>
            <a:rPr lang="en-US" sz="2000" b="1" u="sng" kern="1200" dirty="0"/>
            <a:t>report;</a:t>
          </a:r>
          <a:endParaRPr lang="en-US" sz="2000" kern="1200" dirty="0"/>
        </a:p>
      </dsp:txBody>
      <dsp:txXfrm>
        <a:off x="4329458" y="40234"/>
        <a:ext cx="2335337" cy="1132436"/>
      </dsp:txXfrm>
    </dsp:sp>
    <dsp:sp modelId="{82FC103A-19B7-4729-AF03-76D8AA4DBCA4}">
      <dsp:nvSpPr>
        <dsp:cNvPr id="0" name=""/>
        <dsp:cNvSpPr/>
      </dsp:nvSpPr>
      <dsp:spPr>
        <a:xfrm>
          <a:off x="3331906" y="1972578"/>
          <a:ext cx="962320" cy="34419"/>
        </a:xfrm>
        <a:custGeom>
          <a:avLst/>
          <a:gdLst/>
          <a:ahLst/>
          <a:cxnLst/>
          <a:rect l="0" t="0" r="0" b="0"/>
          <a:pathLst>
            <a:path>
              <a:moveTo>
                <a:pt x="0" y="17209"/>
              </a:moveTo>
              <a:lnTo>
                <a:pt x="962320" y="17209"/>
              </a:lnTo>
            </a:path>
          </a:pathLst>
        </a:custGeom>
        <a:noFill/>
        <a:ln w="57150" cap="rnd" cmpd="sng" algn="ctr">
          <a:solidFill>
            <a:scrgbClr r="0" g="0" b="0">
              <a:shade val="90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9008" y="1965730"/>
        <a:ext cx="48116" cy="48116"/>
      </dsp:txXfrm>
    </dsp:sp>
    <dsp:sp modelId="{38024C12-2551-4135-88D3-540331E19E38}">
      <dsp:nvSpPr>
        <dsp:cNvPr id="0" name=""/>
        <dsp:cNvSpPr/>
      </dsp:nvSpPr>
      <dsp:spPr>
        <a:xfrm>
          <a:off x="4294226" y="1388338"/>
          <a:ext cx="2405801" cy="120290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none" kern="1200" dirty="0"/>
            <a:t>Student 11 to 14: if partner is four or more years older, </a:t>
          </a:r>
          <a:r>
            <a:rPr lang="en-US" sz="1800" b="1" u="sng" kern="1200" dirty="0"/>
            <a:t>report;</a:t>
          </a:r>
          <a:endParaRPr lang="en-US" sz="1800" kern="1200" dirty="0"/>
        </a:p>
      </dsp:txBody>
      <dsp:txXfrm>
        <a:off x="4329458" y="1423570"/>
        <a:ext cx="2335337" cy="1132436"/>
      </dsp:txXfrm>
    </dsp:sp>
    <dsp:sp modelId="{1AD2DD26-45B7-41B4-8BFE-B276CED97169}">
      <dsp:nvSpPr>
        <dsp:cNvPr id="0" name=""/>
        <dsp:cNvSpPr/>
      </dsp:nvSpPr>
      <dsp:spPr>
        <a:xfrm rot="3310531">
          <a:off x="2970499" y="2664246"/>
          <a:ext cx="1685134" cy="34419"/>
        </a:xfrm>
        <a:custGeom>
          <a:avLst/>
          <a:gdLst/>
          <a:ahLst/>
          <a:cxnLst/>
          <a:rect l="0" t="0" r="0" b="0"/>
          <a:pathLst>
            <a:path>
              <a:moveTo>
                <a:pt x="0" y="17209"/>
              </a:moveTo>
              <a:lnTo>
                <a:pt x="1685134" y="17209"/>
              </a:lnTo>
            </a:path>
          </a:pathLst>
        </a:custGeom>
        <a:noFill/>
        <a:ln w="57150" cap="rnd" cmpd="sng" algn="ctr">
          <a:solidFill>
            <a:scrgbClr r="0" g="0" b="0">
              <a:shade val="90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770938" y="2639327"/>
        <a:ext cx="84256" cy="84256"/>
      </dsp:txXfrm>
    </dsp:sp>
    <dsp:sp modelId="{81D0BC88-43DB-4F29-9261-4B491E120198}">
      <dsp:nvSpPr>
        <dsp:cNvPr id="0" name=""/>
        <dsp:cNvSpPr/>
      </dsp:nvSpPr>
      <dsp:spPr>
        <a:xfrm>
          <a:off x="4294226" y="2771673"/>
          <a:ext cx="2405801" cy="120290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u="none" kern="1200" dirty="0"/>
            <a:t>Student 15 to 17; if partner is 10 or more years older, </a:t>
          </a:r>
          <a:r>
            <a:rPr lang="en-US" sz="1800" b="1" u="sng" kern="1200" dirty="0"/>
            <a:t>report. </a:t>
          </a:r>
          <a:endParaRPr lang="en-US" sz="1800" kern="1200" dirty="0"/>
        </a:p>
      </dsp:txBody>
      <dsp:txXfrm>
        <a:off x="4329458" y="2806905"/>
        <a:ext cx="2335337" cy="1132436"/>
      </dsp:txXfrm>
    </dsp:sp>
    <dsp:sp modelId="{7B5F0242-5A04-4D70-8B09-8C33B5E714B2}">
      <dsp:nvSpPr>
        <dsp:cNvPr id="0" name=""/>
        <dsp:cNvSpPr/>
      </dsp:nvSpPr>
      <dsp:spPr>
        <a:xfrm>
          <a:off x="617680" y="3699447"/>
          <a:ext cx="2681506" cy="120290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Reports can be made based on a judgment that the behavior is abusive or nonconsensual, even if age difference alone would not trigger a report.</a:t>
          </a:r>
        </a:p>
      </dsp:txBody>
      <dsp:txXfrm>
        <a:off x="652912" y="3734679"/>
        <a:ext cx="2611042" cy="1132436"/>
      </dsp:txXfrm>
    </dsp:sp>
    <dsp:sp modelId="{CB4FACF1-359D-4F08-AF79-24104BB1F71B}">
      <dsp:nvSpPr>
        <dsp:cNvPr id="0" name=""/>
        <dsp:cNvSpPr/>
      </dsp:nvSpPr>
      <dsp:spPr>
        <a:xfrm>
          <a:off x="617680" y="5082783"/>
          <a:ext cx="6156037" cy="120290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NOTE:  “Sexting” has been completely redefined (effective January 1, 2018).  Some instances of sexting may be reportable (and could be sexual harassment), but the new statute is complex and will not be covered in detail here. </a:t>
          </a:r>
          <a:r>
            <a:rPr lang="en-US" sz="1500" b="1" kern="1200" dirty="0"/>
            <a:t>Always</a:t>
          </a:r>
          <a:r>
            <a:rPr lang="en-US" sz="1500" kern="1200" dirty="0"/>
            <a:t> r</a:t>
          </a:r>
          <a:r>
            <a:rPr lang="en-US" sz="1500" b="1" kern="1200" dirty="0"/>
            <a:t>eport sexting to school administration and the Title IX coordinator.</a:t>
          </a:r>
        </a:p>
      </dsp:txBody>
      <dsp:txXfrm>
        <a:off x="652912" y="5118015"/>
        <a:ext cx="6085573" cy="1132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19BA9-D854-4045-AEE0-CD2DB4FE3A12}">
      <dsp:nvSpPr>
        <dsp:cNvPr id="0" name=""/>
        <dsp:cNvSpPr/>
      </dsp:nvSpPr>
      <dsp:spPr>
        <a:xfrm>
          <a:off x="0" y="107350"/>
          <a:ext cx="6545199" cy="149292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latin typeface="+mn-lt"/>
            </a:rPr>
            <a:t>Title IX is especially geared to the school environment ― though it is common for Title VII decisions to be used as precedent under Title IX and </a:t>
          </a:r>
          <a:r>
            <a:rPr lang="en-US" sz="2200" i="1" kern="1200" dirty="0">
              <a:latin typeface="+mn-lt"/>
            </a:rPr>
            <a:t>vice versa.  </a:t>
          </a:r>
          <a:r>
            <a:rPr lang="en-US" sz="2200" i="0" kern="1200" dirty="0">
              <a:latin typeface="+mn-lt"/>
            </a:rPr>
            <a:t>Title IX covers prek-12 and higher ed.</a:t>
          </a:r>
          <a:endParaRPr lang="en-US" sz="2200" i="1" kern="1200" dirty="0">
            <a:latin typeface="+mn-lt"/>
          </a:endParaRPr>
        </a:p>
      </dsp:txBody>
      <dsp:txXfrm>
        <a:off x="72878" y="180228"/>
        <a:ext cx="6399443" cy="1347164"/>
      </dsp:txXfrm>
    </dsp:sp>
    <dsp:sp modelId="{A9A7C59E-74BD-4E13-A546-64B1B9328DD5}">
      <dsp:nvSpPr>
        <dsp:cNvPr id="0" name=""/>
        <dsp:cNvSpPr/>
      </dsp:nvSpPr>
      <dsp:spPr>
        <a:xfrm>
          <a:off x="0" y="1663630"/>
          <a:ext cx="6545199" cy="1492920"/>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The law of sexual harassment as it relates to school, </a:t>
          </a:r>
          <a:r>
            <a:rPr lang="en-US" sz="2200" i="1" kern="1200" dirty="0"/>
            <a:t>and especially to students</a:t>
          </a:r>
          <a:r>
            <a:rPr lang="en-US" sz="2200" kern="1200" dirty="0"/>
            <a:t>, is most fully developed under Title IX and is influenced by Title IX’s focus on discriminatory use of federal funding.</a:t>
          </a:r>
        </a:p>
      </dsp:txBody>
      <dsp:txXfrm>
        <a:off x="72878" y="1736508"/>
        <a:ext cx="6399443" cy="1347164"/>
      </dsp:txXfrm>
    </dsp:sp>
    <dsp:sp modelId="{13F4CA95-34D5-4249-AE51-296DE6F2E72B}">
      <dsp:nvSpPr>
        <dsp:cNvPr id="0" name=""/>
        <dsp:cNvSpPr/>
      </dsp:nvSpPr>
      <dsp:spPr>
        <a:xfrm>
          <a:off x="0" y="3219911"/>
          <a:ext cx="6545199" cy="1492920"/>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Thus, we will focus on Title IX, but also make use of Title VII decisions on specific issues.</a:t>
          </a:r>
        </a:p>
      </dsp:txBody>
      <dsp:txXfrm>
        <a:off x="72878" y="3292789"/>
        <a:ext cx="6399443" cy="13471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E743-155A-4ACB-AC21-59FBA31BD85A}">
      <dsp:nvSpPr>
        <dsp:cNvPr id="0" name=""/>
        <dsp:cNvSpPr/>
      </dsp:nvSpPr>
      <dsp:spPr>
        <a:xfrm>
          <a:off x="1236" y="0"/>
          <a:ext cx="4823310" cy="3048000"/>
        </a:xfrm>
        <a:prstGeom prst="rect">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044" tIns="330200" rIns="376044" bIns="330200" numCol="1" spcCol="1270" anchor="t" anchorCtr="0">
          <a:noAutofit/>
        </a:bodyPr>
        <a:lstStyle/>
        <a:p>
          <a:pPr lvl="0" algn="l" defTabSz="889000">
            <a:lnSpc>
              <a:spcPct val="90000"/>
            </a:lnSpc>
            <a:spcBef>
              <a:spcPct val="0"/>
            </a:spcBef>
            <a:spcAft>
              <a:spcPct val="35000"/>
            </a:spcAft>
          </a:pPr>
          <a:r>
            <a:rPr lang="en-US" sz="2000" kern="1200" dirty="0"/>
            <a:t>With students, </a:t>
          </a:r>
          <a:r>
            <a:rPr lang="en-US" sz="2000" b="1" kern="1200" dirty="0"/>
            <a:t>especially</a:t>
          </a:r>
          <a:r>
            <a:rPr lang="en-US" sz="2000" kern="1200" dirty="0"/>
            <a:t>, all staff have a legal duty to protect students from sexual harassment (</a:t>
          </a:r>
          <a:r>
            <a:rPr lang="en-US" sz="2000" b="1" kern="1200" dirty="0"/>
            <a:t>by anyone, that took place anywhere</a:t>
          </a:r>
          <a:r>
            <a:rPr lang="en-US" sz="2000" kern="1200" dirty="0"/>
            <a:t>).</a:t>
          </a:r>
        </a:p>
      </dsp:txBody>
      <dsp:txXfrm>
        <a:off x="1236" y="1158240"/>
        <a:ext cx="4823310" cy="1828800"/>
      </dsp:txXfrm>
    </dsp:sp>
    <dsp:sp modelId="{7C37FA5A-F5DA-49B2-8B5B-7EA3FFFDA075}">
      <dsp:nvSpPr>
        <dsp:cNvPr id="0" name=""/>
        <dsp:cNvSpPr/>
      </dsp:nvSpPr>
      <dsp:spPr>
        <a:xfrm>
          <a:off x="1955691" y="304799"/>
          <a:ext cx="914400" cy="914400"/>
        </a:xfrm>
        <a:prstGeom prst="ellipse">
          <a:avLst/>
        </a:prstGeom>
        <a:solidFill>
          <a:schemeClr val="accent1">
            <a:shade val="8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0" tIns="12700" rIns="71290" bIns="12700" numCol="1" spcCol="1270" anchor="ctr" anchorCtr="0">
          <a:noAutofit/>
        </a:bodyPr>
        <a:lstStyle/>
        <a:p>
          <a:pPr lvl="0" algn="ctr" defTabSz="2089150">
            <a:lnSpc>
              <a:spcPct val="90000"/>
            </a:lnSpc>
            <a:spcBef>
              <a:spcPct val="0"/>
            </a:spcBef>
            <a:spcAft>
              <a:spcPct val="35000"/>
            </a:spcAft>
          </a:pPr>
          <a:r>
            <a:rPr lang="en-US" sz="4700" kern="1200" dirty="0"/>
            <a:t>1</a:t>
          </a:r>
        </a:p>
      </dsp:txBody>
      <dsp:txXfrm>
        <a:off x="2089602" y="438710"/>
        <a:ext cx="646578" cy="646578"/>
      </dsp:txXfrm>
    </dsp:sp>
    <dsp:sp modelId="{7CB0DA9F-8A8F-4AB0-B1A8-F47A6189CBA1}">
      <dsp:nvSpPr>
        <dsp:cNvPr id="0" name=""/>
        <dsp:cNvSpPr/>
      </dsp:nvSpPr>
      <dsp:spPr>
        <a:xfrm>
          <a:off x="1236" y="3047928"/>
          <a:ext cx="4823310" cy="72"/>
        </a:xfrm>
        <a:prstGeom prst="rect">
          <a:avLst/>
        </a:prstGeom>
        <a:solidFill>
          <a:schemeClr val="accent1">
            <a:shade val="80000"/>
            <a:hueOff val="-167274"/>
            <a:satOff val="-11687"/>
            <a:lumOff val="10998"/>
            <a:alphaOff val="0"/>
          </a:schemeClr>
        </a:solidFill>
        <a:ln w="15875" cap="rnd" cmpd="sng" algn="ctr">
          <a:solidFill>
            <a:schemeClr val="accent1">
              <a:shade val="80000"/>
              <a:hueOff val="-167274"/>
              <a:satOff val="-11687"/>
              <a:lumOff val="10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1F51A-2154-4244-BAA0-18B7351F0720}">
      <dsp:nvSpPr>
        <dsp:cNvPr id="0" name=""/>
        <dsp:cNvSpPr/>
      </dsp:nvSpPr>
      <dsp:spPr>
        <a:xfrm>
          <a:off x="5306878" y="0"/>
          <a:ext cx="4823310" cy="3048000"/>
        </a:xfrm>
        <a:prstGeom prst="rect">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044" tIns="330200" rIns="376044" bIns="330200" numCol="1" spcCol="1270" anchor="t" anchorCtr="0">
          <a:noAutofit/>
        </a:bodyPr>
        <a:lstStyle/>
        <a:p>
          <a:pPr lvl="0" algn="l" defTabSz="889000">
            <a:lnSpc>
              <a:spcPct val="90000"/>
            </a:lnSpc>
            <a:spcBef>
              <a:spcPct val="0"/>
            </a:spcBef>
            <a:spcAft>
              <a:spcPct val="35000"/>
            </a:spcAft>
          </a:pPr>
          <a:r>
            <a:rPr lang="en-US" sz="2000" kern="1200" dirty="0"/>
            <a:t>Thus, </a:t>
          </a:r>
          <a:r>
            <a:rPr lang="en-US" sz="2000" b="1" kern="1200" dirty="0"/>
            <a:t>all staff have a legal duty</a:t>
          </a:r>
          <a:r>
            <a:rPr lang="en-US" sz="2000" kern="1200" dirty="0"/>
            <a:t> to report such sexually harassing behavior to the Title IX student coordinator (more below).</a:t>
          </a:r>
        </a:p>
      </dsp:txBody>
      <dsp:txXfrm>
        <a:off x="5306878" y="1158240"/>
        <a:ext cx="4823310" cy="1828800"/>
      </dsp:txXfrm>
    </dsp:sp>
    <dsp:sp modelId="{E2536571-DFAD-4B3D-97E5-F3A3D1DA49D9}">
      <dsp:nvSpPr>
        <dsp:cNvPr id="0" name=""/>
        <dsp:cNvSpPr/>
      </dsp:nvSpPr>
      <dsp:spPr>
        <a:xfrm>
          <a:off x="7261333" y="304799"/>
          <a:ext cx="914400" cy="914400"/>
        </a:xfrm>
        <a:prstGeom prst="ellipse">
          <a:avLst/>
        </a:prstGeom>
        <a:solidFill>
          <a:schemeClr val="accent1">
            <a:shade val="80000"/>
            <a:hueOff val="-334549"/>
            <a:satOff val="-23373"/>
            <a:lumOff val="21995"/>
            <a:alphaOff val="0"/>
          </a:schemeClr>
        </a:solidFill>
        <a:ln w="15875" cap="rnd" cmpd="sng" algn="ctr">
          <a:solidFill>
            <a:schemeClr val="accent1">
              <a:shade val="80000"/>
              <a:hueOff val="-334549"/>
              <a:satOff val="-23373"/>
              <a:lumOff val="219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0" tIns="12700" rIns="71290" bIns="12700" numCol="1" spcCol="1270" anchor="ctr" anchorCtr="0">
          <a:noAutofit/>
        </a:bodyPr>
        <a:lstStyle/>
        <a:p>
          <a:pPr lvl="0" algn="ctr" defTabSz="2089150">
            <a:lnSpc>
              <a:spcPct val="90000"/>
            </a:lnSpc>
            <a:spcBef>
              <a:spcPct val="0"/>
            </a:spcBef>
            <a:spcAft>
              <a:spcPct val="35000"/>
            </a:spcAft>
          </a:pPr>
          <a:r>
            <a:rPr lang="en-US" sz="4700" kern="1200" dirty="0"/>
            <a:t>2</a:t>
          </a:r>
        </a:p>
      </dsp:txBody>
      <dsp:txXfrm>
        <a:off x="7395244" y="438710"/>
        <a:ext cx="646578" cy="646578"/>
      </dsp:txXfrm>
    </dsp:sp>
    <dsp:sp modelId="{0714AB05-963A-49BE-A348-741EE8BA29D0}">
      <dsp:nvSpPr>
        <dsp:cNvPr id="0" name=""/>
        <dsp:cNvSpPr/>
      </dsp:nvSpPr>
      <dsp:spPr>
        <a:xfrm>
          <a:off x="5306878" y="3047928"/>
          <a:ext cx="4823310" cy="72"/>
        </a:xfrm>
        <a:prstGeom prst="rect">
          <a:avLst/>
        </a:prstGeom>
        <a:solidFill>
          <a:schemeClr val="accent1">
            <a:shade val="80000"/>
            <a:hueOff val="-501823"/>
            <a:satOff val="-35060"/>
            <a:lumOff val="32993"/>
            <a:alphaOff val="0"/>
          </a:schemeClr>
        </a:solidFill>
        <a:ln w="15875" cap="rnd" cmpd="sng" algn="ctr">
          <a:solidFill>
            <a:schemeClr val="accent1">
              <a:shade val="80000"/>
              <a:hueOff val="-501823"/>
              <a:satOff val="-35060"/>
              <a:lumOff val="329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84D31-C9C1-457B-ADE9-2B8856C1F1BD}">
      <dsp:nvSpPr>
        <dsp:cNvPr id="0" name=""/>
        <dsp:cNvSpPr/>
      </dsp:nvSpPr>
      <dsp:spPr>
        <a:xfrm>
          <a:off x="0" y="698413"/>
          <a:ext cx="1778422" cy="2871088"/>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Remedies are ideally reasonable, timely, age-appropriate, and effective to end harassment, eliminate hostile environments, prevent reoccurrence, and prevent retaliation.  What does this mean?</a:t>
          </a:r>
        </a:p>
      </dsp:txBody>
      <dsp:txXfrm>
        <a:off x="52088" y="750501"/>
        <a:ext cx="1674246" cy="2766912"/>
      </dsp:txXfrm>
    </dsp:sp>
    <dsp:sp modelId="{09945DF1-0E1D-40E8-ADF8-69F80C905B1A}">
      <dsp:nvSpPr>
        <dsp:cNvPr id="0" name=""/>
        <dsp:cNvSpPr/>
      </dsp:nvSpPr>
      <dsp:spPr>
        <a:xfrm rot="17074932">
          <a:off x="1226285" y="1413242"/>
          <a:ext cx="1475845" cy="13126"/>
        </a:xfrm>
        <a:custGeom>
          <a:avLst/>
          <a:gdLst/>
          <a:ahLst/>
          <a:cxnLst/>
          <a:rect l="0" t="0" r="0" b="0"/>
          <a:pathLst>
            <a:path>
              <a:moveTo>
                <a:pt x="0" y="6563"/>
              </a:moveTo>
              <a:lnTo>
                <a:pt x="1475845" y="6563"/>
              </a:lnTo>
            </a:path>
          </a:pathLst>
        </a:cu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7312" y="1382909"/>
        <a:ext cx="73792" cy="73792"/>
      </dsp:txXfrm>
    </dsp:sp>
    <dsp:sp modelId="{2EEE92CB-8295-4095-8E0F-C1003B62CFD7}">
      <dsp:nvSpPr>
        <dsp:cNvPr id="0" name=""/>
        <dsp:cNvSpPr/>
      </dsp:nvSpPr>
      <dsp:spPr>
        <a:xfrm>
          <a:off x="2149994" y="227635"/>
          <a:ext cx="4798562" cy="956036"/>
        </a:xfrm>
        <a:prstGeom prst="roundRect">
          <a:avLst>
            <a:gd name="adj" fmla="val 10000"/>
          </a:avLst>
        </a:prstGeom>
        <a:solidFill>
          <a:schemeClr val="accent1">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Escalating consequences, similar to “progressive discipline,” may be appropriate.  Repeated or more serious behavior will draw more severe consequences.</a:t>
          </a:r>
        </a:p>
      </dsp:txBody>
      <dsp:txXfrm>
        <a:off x="2177995" y="255636"/>
        <a:ext cx="4742560" cy="900034"/>
      </dsp:txXfrm>
    </dsp:sp>
    <dsp:sp modelId="{9CFA167F-B8B1-4A32-A9E6-912F63F277CD}">
      <dsp:nvSpPr>
        <dsp:cNvPr id="0" name=""/>
        <dsp:cNvSpPr/>
      </dsp:nvSpPr>
      <dsp:spPr>
        <a:xfrm rot="18355918">
          <a:off x="1640605" y="1857310"/>
          <a:ext cx="667109" cy="13126"/>
        </a:xfrm>
        <a:custGeom>
          <a:avLst/>
          <a:gdLst/>
          <a:ahLst/>
          <a:cxnLst/>
          <a:rect l="0" t="0" r="0" b="0"/>
          <a:pathLst>
            <a:path>
              <a:moveTo>
                <a:pt x="0" y="6563"/>
              </a:moveTo>
              <a:lnTo>
                <a:pt x="667109" y="6563"/>
              </a:lnTo>
            </a:path>
          </a:pathLst>
        </a:cu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57482" y="1847196"/>
        <a:ext cx="33355" cy="33355"/>
      </dsp:txXfrm>
    </dsp:sp>
    <dsp:sp modelId="{DB28F6B0-1B42-4531-871D-C92A88ACFE3F}">
      <dsp:nvSpPr>
        <dsp:cNvPr id="0" name=""/>
        <dsp:cNvSpPr/>
      </dsp:nvSpPr>
      <dsp:spPr>
        <a:xfrm>
          <a:off x="2169898" y="1173436"/>
          <a:ext cx="4762895" cy="840705"/>
        </a:xfrm>
        <a:prstGeom prst="roundRect">
          <a:avLst>
            <a:gd name="adj" fmla="val 10000"/>
          </a:avLst>
        </a:prstGeom>
        <a:solidFill>
          <a:schemeClr val="accent1">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Steps to separate a harasser from a target of harassment (while minimizing burdens on a victim) may be appropriate.</a:t>
          </a:r>
        </a:p>
      </dsp:txBody>
      <dsp:txXfrm>
        <a:off x="2194521" y="1198059"/>
        <a:ext cx="4713649" cy="791459"/>
      </dsp:txXfrm>
    </dsp:sp>
    <dsp:sp modelId="{52A2B53C-E2DC-495A-8791-9EA0215CFBF4}">
      <dsp:nvSpPr>
        <dsp:cNvPr id="0" name=""/>
        <dsp:cNvSpPr/>
      </dsp:nvSpPr>
      <dsp:spPr>
        <a:xfrm rot="2314701">
          <a:off x="1716147" y="2305330"/>
          <a:ext cx="570688" cy="13126"/>
        </a:xfrm>
        <a:custGeom>
          <a:avLst/>
          <a:gdLst/>
          <a:ahLst/>
          <a:cxnLst/>
          <a:rect l="0" t="0" r="0" b="0"/>
          <a:pathLst>
            <a:path>
              <a:moveTo>
                <a:pt x="0" y="6563"/>
              </a:moveTo>
              <a:lnTo>
                <a:pt x="570688" y="6563"/>
              </a:lnTo>
            </a:path>
          </a:pathLst>
        </a:cu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7224" y="2297627"/>
        <a:ext cx="28534" cy="28534"/>
      </dsp:txXfrm>
    </dsp:sp>
    <dsp:sp modelId="{2A5F0A7E-5551-4DB8-BB0B-48BF7BE45523}">
      <dsp:nvSpPr>
        <dsp:cNvPr id="0" name=""/>
        <dsp:cNvSpPr/>
      </dsp:nvSpPr>
      <dsp:spPr>
        <a:xfrm>
          <a:off x="2224561" y="2006599"/>
          <a:ext cx="4718027" cy="966461"/>
        </a:xfrm>
        <a:prstGeom prst="roundRect">
          <a:avLst>
            <a:gd name="adj" fmla="val 10000"/>
          </a:avLst>
        </a:prstGeom>
        <a:solidFill>
          <a:schemeClr val="accent1">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Providing instruction, information or disseminating policy statements may serve to reinforce or remind a target audience or the entire school of applicable requirements.</a:t>
          </a:r>
        </a:p>
      </dsp:txBody>
      <dsp:txXfrm>
        <a:off x="2252868" y="2034906"/>
        <a:ext cx="4661413" cy="909847"/>
      </dsp:txXfrm>
    </dsp:sp>
    <dsp:sp modelId="{5907FBDD-739B-42D9-AC8E-297C7CB810F5}">
      <dsp:nvSpPr>
        <dsp:cNvPr id="0" name=""/>
        <dsp:cNvSpPr/>
      </dsp:nvSpPr>
      <dsp:spPr>
        <a:xfrm rot="4092534">
          <a:off x="1350932" y="2758689"/>
          <a:ext cx="1359753" cy="13126"/>
        </a:xfrm>
        <a:custGeom>
          <a:avLst/>
          <a:gdLst/>
          <a:ahLst/>
          <a:cxnLst/>
          <a:rect l="0" t="0" r="0" b="0"/>
          <a:pathLst>
            <a:path>
              <a:moveTo>
                <a:pt x="0" y="6563"/>
              </a:moveTo>
              <a:lnTo>
                <a:pt x="1359753" y="6563"/>
              </a:lnTo>
            </a:path>
          </a:pathLst>
        </a:cu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6814" y="2731259"/>
        <a:ext cx="67987" cy="67987"/>
      </dsp:txXfrm>
    </dsp:sp>
    <dsp:sp modelId="{619BE49E-E3B6-4A15-A3E3-B0BA4E8167F9}">
      <dsp:nvSpPr>
        <dsp:cNvPr id="0" name=""/>
        <dsp:cNvSpPr/>
      </dsp:nvSpPr>
      <dsp:spPr>
        <a:xfrm>
          <a:off x="2283195" y="2994651"/>
          <a:ext cx="4674335" cy="803792"/>
        </a:xfrm>
        <a:prstGeom prst="roundRect">
          <a:avLst>
            <a:gd name="adj" fmla="val 10000"/>
          </a:avLst>
        </a:prstGeom>
        <a:solidFill>
          <a:schemeClr val="accent1">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Anyone who was harassed should be informed that they can follow up on any new incidents.</a:t>
          </a:r>
        </a:p>
      </dsp:txBody>
      <dsp:txXfrm>
        <a:off x="2306737" y="3018193"/>
        <a:ext cx="4627251" cy="756708"/>
      </dsp:txXfrm>
    </dsp:sp>
    <dsp:sp modelId="{7DC3CFE0-12C9-48D3-92E9-A1BFDC23948E}">
      <dsp:nvSpPr>
        <dsp:cNvPr id="0" name=""/>
        <dsp:cNvSpPr/>
      </dsp:nvSpPr>
      <dsp:spPr>
        <a:xfrm rot="4526742">
          <a:off x="971969" y="3169962"/>
          <a:ext cx="2154266" cy="13126"/>
        </a:xfrm>
        <a:custGeom>
          <a:avLst/>
          <a:gdLst/>
          <a:ahLst/>
          <a:cxnLst/>
          <a:rect l="0" t="0" r="0" b="0"/>
          <a:pathLst>
            <a:path>
              <a:moveTo>
                <a:pt x="0" y="6563"/>
              </a:moveTo>
              <a:lnTo>
                <a:pt x="2154266" y="6563"/>
              </a:lnTo>
            </a:path>
          </a:pathLst>
        </a:custGeom>
        <a:noFill/>
        <a:ln w="15875" cap="rnd"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995246" y="3122669"/>
        <a:ext cx="107713" cy="107713"/>
      </dsp:txXfrm>
    </dsp:sp>
    <dsp:sp modelId="{CD14C4B9-4852-449B-9977-E4B663AC5F63}">
      <dsp:nvSpPr>
        <dsp:cNvPr id="0" name=""/>
        <dsp:cNvSpPr/>
      </dsp:nvSpPr>
      <dsp:spPr>
        <a:xfrm>
          <a:off x="2319783" y="3805301"/>
          <a:ext cx="4637742" cy="827584"/>
        </a:xfrm>
        <a:prstGeom prst="roundRect">
          <a:avLst>
            <a:gd name="adj" fmla="val 10000"/>
          </a:avLst>
        </a:prstGeom>
        <a:solidFill>
          <a:schemeClr val="accent1">
            <a:tint val="99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 harasser may be subject to checks-in and follow up counseling to be sure that they understand and will not repeat harassing conduct.</a:t>
          </a:r>
        </a:p>
      </dsp:txBody>
      <dsp:txXfrm>
        <a:off x="2344022" y="3829540"/>
        <a:ext cx="4589264" cy="779106"/>
      </dsp:txXfrm>
    </dsp:sp>
    <dsp:sp modelId="{5EAF46EC-21EA-436F-826F-8B50C93DA8CB}">
      <dsp:nvSpPr>
        <dsp:cNvPr id="0" name=""/>
        <dsp:cNvSpPr/>
      </dsp:nvSpPr>
      <dsp:spPr>
        <a:xfrm>
          <a:off x="588333" y="4851575"/>
          <a:ext cx="5903006" cy="1345247"/>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These are examples; not an exclusive list.  The school should use the full range of its authority in relation to employees, students, parents and visitors to create and implement effective remedies.</a:t>
          </a:r>
        </a:p>
      </dsp:txBody>
      <dsp:txXfrm>
        <a:off x="627734" y="4890976"/>
        <a:ext cx="5824204" cy="12664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CF7A4-0408-4113-AB34-D7BADCA03BB1}">
      <dsp:nvSpPr>
        <dsp:cNvPr id="0" name=""/>
        <dsp:cNvSpPr/>
      </dsp:nvSpPr>
      <dsp:spPr>
        <a:xfrm>
          <a:off x="0" y="475"/>
          <a:ext cx="10353675" cy="0"/>
        </a:xfrm>
        <a:prstGeom prst="lin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EB1C1C4-6917-411B-AEAB-A02F541DD53E}">
      <dsp:nvSpPr>
        <dsp:cNvPr id="0" name=""/>
        <dsp:cNvSpPr/>
      </dsp:nvSpPr>
      <dsp:spPr>
        <a:xfrm>
          <a:off x="0" y="475"/>
          <a:ext cx="10353675" cy="7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Protected activity;</a:t>
          </a:r>
        </a:p>
      </dsp:txBody>
      <dsp:txXfrm>
        <a:off x="0" y="475"/>
        <a:ext cx="10353675" cy="779483"/>
      </dsp:txXfrm>
    </dsp:sp>
    <dsp:sp modelId="{4057C3DC-409E-45C1-8438-325F6FACBAE7}">
      <dsp:nvSpPr>
        <dsp:cNvPr id="0" name=""/>
        <dsp:cNvSpPr/>
      </dsp:nvSpPr>
      <dsp:spPr>
        <a:xfrm>
          <a:off x="0" y="779959"/>
          <a:ext cx="10353675" cy="0"/>
        </a:xfrm>
        <a:prstGeom prst="lin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0DDD9B1-5CA3-4E41-8C89-D3319A201F43}">
      <dsp:nvSpPr>
        <dsp:cNvPr id="0" name=""/>
        <dsp:cNvSpPr/>
      </dsp:nvSpPr>
      <dsp:spPr>
        <a:xfrm>
          <a:off x="0" y="779959"/>
          <a:ext cx="10353675" cy="7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Adverse action;</a:t>
          </a:r>
        </a:p>
      </dsp:txBody>
      <dsp:txXfrm>
        <a:off x="0" y="779959"/>
        <a:ext cx="10353675" cy="779483"/>
      </dsp:txXfrm>
    </dsp:sp>
    <dsp:sp modelId="{E2B2D4FC-39B4-4F21-8667-FE6461C80E5E}">
      <dsp:nvSpPr>
        <dsp:cNvPr id="0" name=""/>
        <dsp:cNvSpPr/>
      </dsp:nvSpPr>
      <dsp:spPr>
        <a:xfrm>
          <a:off x="0" y="1559442"/>
          <a:ext cx="10353675" cy="0"/>
        </a:xfrm>
        <a:prstGeom prst="lin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798B0E1-71D8-4D90-9CF8-92940C110BEB}">
      <dsp:nvSpPr>
        <dsp:cNvPr id="0" name=""/>
        <dsp:cNvSpPr/>
      </dsp:nvSpPr>
      <dsp:spPr>
        <a:xfrm>
          <a:off x="0" y="1559442"/>
          <a:ext cx="10353675" cy="7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Causation (“motivating factor” or “but for” analysis).</a:t>
          </a:r>
        </a:p>
      </dsp:txBody>
      <dsp:txXfrm>
        <a:off x="0" y="1559442"/>
        <a:ext cx="10353675" cy="779483"/>
      </dsp:txXfrm>
    </dsp:sp>
    <dsp:sp modelId="{B67D12A4-5F52-4209-9BEF-A20D2BA2E2AC}">
      <dsp:nvSpPr>
        <dsp:cNvPr id="0" name=""/>
        <dsp:cNvSpPr/>
      </dsp:nvSpPr>
      <dsp:spPr>
        <a:xfrm>
          <a:off x="0" y="2338926"/>
          <a:ext cx="10353675" cy="0"/>
        </a:xfrm>
        <a:prstGeom prst="lin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9980AD7-3400-465F-8B46-07A8EC408B73}">
      <dsp:nvSpPr>
        <dsp:cNvPr id="0" name=""/>
        <dsp:cNvSpPr/>
      </dsp:nvSpPr>
      <dsp:spPr>
        <a:xfrm>
          <a:off x="0" y="2338926"/>
          <a:ext cx="10353675" cy="7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The school may defend by identifying a legitimate, non-retaliatory reason for its action</a:t>
          </a:r>
        </a:p>
      </dsp:txBody>
      <dsp:txXfrm>
        <a:off x="0" y="2338926"/>
        <a:ext cx="10353675" cy="779483"/>
      </dsp:txXfrm>
    </dsp:sp>
    <dsp:sp modelId="{10FD1F71-FF64-48C5-A538-A93B9961B31B}">
      <dsp:nvSpPr>
        <dsp:cNvPr id="0" name=""/>
        <dsp:cNvSpPr/>
      </dsp:nvSpPr>
      <dsp:spPr>
        <a:xfrm>
          <a:off x="0" y="3118409"/>
          <a:ext cx="10353675" cy="0"/>
        </a:xfrm>
        <a:prstGeom prst="lin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71989BD-597D-48CD-9C6D-18AD29959764}">
      <dsp:nvSpPr>
        <dsp:cNvPr id="0" name=""/>
        <dsp:cNvSpPr/>
      </dsp:nvSpPr>
      <dsp:spPr>
        <a:xfrm>
          <a:off x="0" y="3118409"/>
          <a:ext cx="10353675" cy="77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This defense will fail if that reason was a pretext for retaliation</a:t>
          </a:r>
        </a:p>
      </dsp:txBody>
      <dsp:txXfrm>
        <a:off x="0" y="3118409"/>
        <a:ext cx="10353675" cy="7794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C1853-7332-44A0-8CC9-51538C98A011}">
      <dsp:nvSpPr>
        <dsp:cNvPr id="0" name=""/>
        <dsp:cNvSpPr/>
      </dsp:nvSpPr>
      <dsp:spPr>
        <a:xfrm>
          <a:off x="2933408" y="1146829"/>
          <a:ext cx="644181" cy="91440"/>
        </a:xfrm>
        <a:custGeom>
          <a:avLst/>
          <a:gdLst/>
          <a:ahLst/>
          <a:cxnLst/>
          <a:rect l="0" t="0" r="0" b="0"/>
          <a:pathLst>
            <a:path>
              <a:moveTo>
                <a:pt x="0" y="45720"/>
              </a:moveTo>
              <a:lnTo>
                <a:pt x="644181" y="45720"/>
              </a:lnTo>
            </a:path>
          </a:pathLst>
        </a:custGeom>
        <a:noFill/>
        <a:ln w="25400" cap="rnd" cmpd="sng" algn="ctr">
          <a:solidFill>
            <a:schemeClr val="accent1"/>
          </a:solidFill>
          <a:prstDash val="solid"/>
          <a:tailEnd type="arrow"/>
        </a:ln>
        <a:effectLst>
          <a:outerShdw blurRad="63500" dist="25400" dir="5400000" rotWithShape="0">
            <a:srgbClr val="000000">
              <a:alpha val="60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n w="38100">
              <a:solidFill>
                <a:schemeClr val="tx1"/>
              </a:solidFill>
            </a:ln>
          </a:endParaRPr>
        </a:p>
      </dsp:txBody>
      <dsp:txXfrm>
        <a:off x="3238629" y="1189175"/>
        <a:ext cx="33739" cy="6747"/>
      </dsp:txXfrm>
    </dsp:sp>
    <dsp:sp modelId="{BD3E9CEA-3F0A-4E65-BB7D-88214AB9B422}">
      <dsp:nvSpPr>
        <dsp:cNvPr id="0" name=""/>
        <dsp:cNvSpPr/>
      </dsp:nvSpPr>
      <dsp:spPr>
        <a:xfrm>
          <a:off x="1374" y="312399"/>
          <a:ext cx="2933834" cy="176030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760" tIns="150902" rIns="143760" bIns="150902" numCol="1" spcCol="1270" anchor="ctr" anchorCtr="0">
          <a:noAutofit/>
        </a:bodyPr>
        <a:lstStyle/>
        <a:p>
          <a:pPr lvl="0" algn="ctr" defTabSz="711200">
            <a:lnSpc>
              <a:spcPct val="90000"/>
            </a:lnSpc>
            <a:spcBef>
              <a:spcPct val="0"/>
            </a:spcBef>
            <a:spcAft>
              <a:spcPct val="35000"/>
            </a:spcAft>
          </a:pPr>
          <a:r>
            <a:rPr lang="en-US" sz="1600" kern="1200" dirty="0"/>
            <a:t>Protected activity (under Title IX) consists of efforts to oppose sexual discrimination, including harassment.  This includes (as examples, not as an exclusive list):</a:t>
          </a:r>
        </a:p>
      </dsp:txBody>
      <dsp:txXfrm>
        <a:off x="1374" y="312399"/>
        <a:ext cx="2933834" cy="1760300"/>
      </dsp:txXfrm>
    </dsp:sp>
    <dsp:sp modelId="{888F2A0A-8603-40ED-B85C-81A336062568}">
      <dsp:nvSpPr>
        <dsp:cNvPr id="0" name=""/>
        <dsp:cNvSpPr/>
      </dsp:nvSpPr>
      <dsp:spPr>
        <a:xfrm>
          <a:off x="1468291" y="2070900"/>
          <a:ext cx="3608616" cy="644181"/>
        </a:xfrm>
        <a:custGeom>
          <a:avLst/>
          <a:gdLst/>
          <a:ahLst/>
          <a:cxnLst/>
          <a:rect l="0" t="0" r="0" b="0"/>
          <a:pathLst>
            <a:path>
              <a:moveTo>
                <a:pt x="3608616" y="0"/>
              </a:moveTo>
              <a:lnTo>
                <a:pt x="3608616" y="339190"/>
              </a:lnTo>
              <a:lnTo>
                <a:pt x="0" y="339190"/>
              </a:lnTo>
              <a:lnTo>
                <a:pt x="0" y="644181"/>
              </a:lnTo>
            </a:path>
          </a:pathLst>
        </a:custGeom>
        <a:noFill/>
        <a:ln w="25400" cap="rnd" cmpd="sng" algn="ctr">
          <a:solidFill>
            <a:schemeClr val="accent1"/>
          </a:solidFill>
          <a:prstDash val="solid"/>
          <a:tailEnd type="arrow"/>
        </a:ln>
        <a:effectLst>
          <a:outerShdw blurRad="63500" dist="25400" dir="5400000" rotWithShape="0">
            <a:srgbClr val="000000">
              <a:alpha val="60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n w="38100">
              <a:solidFill>
                <a:schemeClr val="tx1"/>
              </a:solidFill>
            </a:ln>
          </a:endParaRPr>
        </a:p>
      </dsp:txBody>
      <dsp:txXfrm>
        <a:off x="3180820" y="2389617"/>
        <a:ext cx="183558" cy="6747"/>
      </dsp:txXfrm>
    </dsp:sp>
    <dsp:sp modelId="{92048C3B-5456-4572-B90E-3C4B62A1ED45}">
      <dsp:nvSpPr>
        <dsp:cNvPr id="0" name=""/>
        <dsp:cNvSpPr/>
      </dsp:nvSpPr>
      <dsp:spPr>
        <a:xfrm>
          <a:off x="3609990" y="312399"/>
          <a:ext cx="2933834" cy="1760300"/>
        </a:xfrm>
        <a:prstGeom prst="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760" tIns="150902" rIns="143760" bIns="150902" numCol="1" spcCol="1270" anchor="ctr" anchorCtr="0">
          <a:noAutofit/>
        </a:bodyPr>
        <a:lstStyle/>
        <a:p>
          <a:pPr lvl="0" algn="ctr" defTabSz="1066800">
            <a:lnSpc>
              <a:spcPct val="90000"/>
            </a:lnSpc>
            <a:spcBef>
              <a:spcPct val="0"/>
            </a:spcBef>
            <a:spcAft>
              <a:spcPct val="35000"/>
            </a:spcAft>
          </a:pPr>
          <a:r>
            <a:rPr lang="en-US" sz="2400" kern="1200" dirty="0"/>
            <a:t>Filing a complaint;</a:t>
          </a:r>
        </a:p>
      </dsp:txBody>
      <dsp:txXfrm>
        <a:off x="3609990" y="312399"/>
        <a:ext cx="2933834" cy="1760300"/>
      </dsp:txXfrm>
    </dsp:sp>
    <dsp:sp modelId="{F3547E57-B405-4EA4-BDCC-1A513C02388D}">
      <dsp:nvSpPr>
        <dsp:cNvPr id="0" name=""/>
        <dsp:cNvSpPr/>
      </dsp:nvSpPr>
      <dsp:spPr>
        <a:xfrm>
          <a:off x="2933408" y="3581912"/>
          <a:ext cx="644181" cy="91440"/>
        </a:xfrm>
        <a:custGeom>
          <a:avLst/>
          <a:gdLst/>
          <a:ahLst/>
          <a:cxnLst/>
          <a:rect l="0" t="0" r="0" b="0"/>
          <a:pathLst>
            <a:path>
              <a:moveTo>
                <a:pt x="0" y="45720"/>
              </a:moveTo>
              <a:lnTo>
                <a:pt x="644181" y="45720"/>
              </a:lnTo>
            </a:path>
          </a:pathLst>
        </a:custGeom>
        <a:noFill/>
        <a:ln w="25400" cap="rnd" cmpd="sng" algn="ctr">
          <a:solidFill>
            <a:schemeClr val="accent1"/>
          </a:solidFill>
          <a:prstDash val="solid"/>
          <a:tailEnd type="arrow"/>
        </a:ln>
        <a:effectLst>
          <a:outerShdw blurRad="63500" dist="25400" dir="5400000" rotWithShape="0">
            <a:srgbClr val="000000">
              <a:alpha val="60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n w="38100">
              <a:solidFill>
                <a:schemeClr val="tx1"/>
              </a:solidFill>
            </a:ln>
          </a:endParaRPr>
        </a:p>
      </dsp:txBody>
      <dsp:txXfrm>
        <a:off x="3238629" y="3624258"/>
        <a:ext cx="33739" cy="6747"/>
      </dsp:txXfrm>
    </dsp:sp>
    <dsp:sp modelId="{8355429B-18B1-4780-BF28-8D37A340B5DF}">
      <dsp:nvSpPr>
        <dsp:cNvPr id="0" name=""/>
        <dsp:cNvSpPr/>
      </dsp:nvSpPr>
      <dsp:spPr>
        <a:xfrm>
          <a:off x="1374" y="2747481"/>
          <a:ext cx="2933834" cy="1760300"/>
        </a:xfrm>
        <a:prstGeom prst="rect">
          <a:avLst/>
        </a:prstGeom>
        <a:gradFill rotWithShape="0">
          <a:gsLst>
            <a:gs pos="0">
              <a:schemeClr val="accent5">
                <a:hueOff val="1068698"/>
                <a:satOff val="-12584"/>
                <a:lumOff val="8366"/>
                <a:alphaOff val="0"/>
                <a:tint val="96000"/>
                <a:lumMod val="104000"/>
              </a:schemeClr>
            </a:gs>
            <a:gs pos="100000">
              <a:schemeClr val="accent5">
                <a:hueOff val="1068698"/>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760" tIns="150902" rIns="143760" bIns="150902" numCol="1" spcCol="1270" anchor="ctr" anchorCtr="0">
          <a:noAutofit/>
        </a:bodyPr>
        <a:lstStyle/>
        <a:p>
          <a:pPr lvl="0" algn="ctr" defTabSz="889000">
            <a:lnSpc>
              <a:spcPct val="90000"/>
            </a:lnSpc>
            <a:spcBef>
              <a:spcPct val="0"/>
            </a:spcBef>
            <a:spcAft>
              <a:spcPct val="35000"/>
            </a:spcAft>
          </a:pPr>
          <a:r>
            <a:rPr lang="en-US" sz="2000" kern="1200" dirty="0"/>
            <a:t>Helping someone file a complaint or counseling them to file a complaint;</a:t>
          </a:r>
        </a:p>
      </dsp:txBody>
      <dsp:txXfrm>
        <a:off x="1374" y="2747481"/>
        <a:ext cx="2933834" cy="1760300"/>
      </dsp:txXfrm>
    </dsp:sp>
    <dsp:sp modelId="{C15D2EDD-2499-40AD-B690-DD5596EA7ED9}">
      <dsp:nvSpPr>
        <dsp:cNvPr id="0" name=""/>
        <dsp:cNvSpPr/>
      </dsp:nvSpPr>
      <dsp:spPr>
        <a:xfrm>
          <a:off x="3609990" y="2747481"/>
          <a:ext cx="2933834" cy="1760300"/>
        </a:xfrm>
        <a:prstGeom prst="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760" tIns="150902" rIns="143760" bIns="150902" numCol="1" spcCol="1270" anchor="ctr" anchorCtr="0">
          <a:noAutofit/>
        </a:bodyPr>
        <a:lstStyle/>
        <a:p>
          <a:pPr lvl="0" algn="ctr" defTabSz="889000">
            <a:lnSpc>
              <a:spcPct val="90000"/>
            </a:lnSpc>
            <a:spcBef>
              <a:spcPct val="0"/>
            </a:spcBef>
            <a:spcAft>
              <a:spcPct val="35000"/>
            </a:spcAft>
          </a:pPr>
          <a:r>
            <a:rPr lang="en-US" sz="2000" kern="1200" dirty="0"/>
            <a:t>Orally reporting to anyone in authority what could be put in a complaint.</a:t>
          </a:r>
        </a:p>
      </dsp:txBody>
      <dsp:txXfrm>
        <a:off x="3609990" y="2747481"/>
        <a:ext cx="2933834" cy="17603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38289-75B2-41CE-A603-3C65FB233F15}">
      <dsp:nvSpPr>
        <dsp:cNvPr id="0" name=""/>
        <dsp:cNvSpPr/>
      </dsp:nvSpPr>
      <dsp:spPr>
        <a:xfrm>
          <a:off x="0" y="221234"/>
          <a:ext cx="6545199" cy="1418917"/>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The legal definition is anything that might stop a reasonable person from filing a complaint;</a:t>
          </a:r>
        </a:p>
      </dsp:txBody>
      <dsp:txXfrm>
        <a:off x="69266" y="290500"/>
        <a:ext cx="6406667" cy="1280385"/>
      </dsp:txXfrm>
    </dsp:sp>
    <dsp:sp modelId="{1A2E3BFE-DBFD-4BBC-B520-06D6681B2213}">
      <dsp:nvSpPr>
        <dsp:cNvPr id="0" name=""/>
        <dsp:cNvSpPr/>
      </dsp:nvSpPr>
      <dsp:spPr>
        <a:xfrm>
          <a:off x="0" y="1700632"/>
          <a:ext cx="6545199" cy="1418917"/>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Usually this involves loss of some clear, tangible benefit;</a:t>
          </a:r>
        </a:p>
      </dsp:txBody>
      <dsp:txXfrm>
        <a:off x="69266" y="1769898"/>
        <a:ext cx="6406667" cy="1280385"/>
      </dsp:txXfrm>
    </dsp:sp>
    <dsp:sp modelId="{7F5D252B-B36E-4897-B59F-07609A69F01B}">
      <dsp:nvSpPr>
        <dsp:cNvPr id="0" name=""/>
        <dsp:cNvSpPr/>
      </dsp:nvSpPr>
      <dsp:spPr>
        <a:xfrm>
          <a:off x="0" y="3180029"/>
          <a:ext cx="6545199" cy="1418917"/>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rgbClr val="FFFF00"/>
              </a:solidFill>
            </a:rPr>
            <a:t>“Petty slights” are typically insufficient, </a:t>
          </a:r>
          <a:r>
            <a:rPr lang="en-US" sz="2100" kern="1200" dirty="0"/>
            <a:t>but again keep in mind that what will dissuade an employee from filing a complaint may be more substantial while what will discourage a third-grader may be much, much less.</a:t>
          </a:r>
        </a:p>
      </dsp:txBody>
      <dsp:txXfrm>
        <a:off x="69266" y="3249295"/>
        <a:ext cx="6406667" cy="128038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0A49-51B2-4146-A3D8-0FEBB2F47BBD}">
      <dsp:nvSpPr>
        <dsp:cNvPr id="0" name=""/>
        <dsp:cNvSpPr/>
      </dsp:nvSpPr>
      <dsp:spPr>
        <a:xfrm>
          <a:off x="0" y="387421"/>
          <a:ext cx="5741533" cy="1425059"/>
        </a:xfrm>
        <a:prstGeom prst="round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Obvious examples of actions that can be used for retaliation are those affecting the core value of employment: termination, demotion,  discipline, salary reduction, or the like.</a:t>
          </a:r>
        </a:p>
      </dsp:txBody>
      <dsp:txXfrm>
        <a:off x="69566" y="456987"/>
        <a:ext cx="5602401" cy="1285927"/>
      </dsp:txXfrm>
    </dsp:sp>
    <dsp:sp modelId="{5F45A555-D7C7-4CBE-A20A-F9F75A42A08B}">
      <dsp:nvSpPr>
        <dsp:cNvPr id="0" name=""/>
        <dsp:cNvSpPr/>
      </dsp:nvSpPr>
      <dsp:spPr>
        <a:xfrm>
          <a:off x="0" y="1872961"/>
          <a:ext cx="5741533" cy="1425059"/>
        </a:xfrm>
        <a:prstGeom prst="roundRect">
          <a:avLst/>
        </a:prstGeom>
        <a:solidFill>
          <a:schemeClr val="accent1">
            <a:shade val="80000"/>
            <a:hueOff val="-250911"/>
            <a:satOff val="-17530"/>
            <a:lumOff val="1649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Slightly more subtle are actions like suddenly adverse evaluations (which may anticipate more concrete adverse action), or objectively undesirable assignments or transfers.</a:t>
          </a:r>
        </a:p>
      </dsp:txBody>
      <dsp:txXfrm>
        <a:off x="69566" y="1942527"/>
        <a:ext cx="5602401" cy="1285927"/>
      </dsp:txXfrm>
    </dsp:sp>
    <dsp:sp modelId="{2FD88AF7-6306-4390-BD10-98DC48BED066}">
      <dsp:nvSpPr>
        <dsp:cNvPr id="0" name=""/>
        <dsp:cNvSpPr/>
      </dsp:nvSpPr>
      <dsp:spPr>
        <a:xfrm>
          <a:off x="0" y="3358501"/>
          <a:ext cx="5741533" cy="1425059"/>
        </a:xfrm>
        <a:prstGeom prst="roundRect">
          <a:avLst/>
        </a:prstGeom>
        <a:solidFill>
          <a:schemeClr val="accent1">
            <a:shade val="80000"/>
            <a:hueOff val="-501823"/>
            <a:satOff val="-35060"/>
            <a:lumOff val="329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More subtle still can be forms of isolation or marked social ostracism.</a:t>
          </a:r>
        </a:p>
      </dsp:txBody>
      <dsp:txXfrm>
        <a:off x="69566" y="3428067"/>
        <a:ext cx="5602401" cy="12859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C8BE-E63B-4E53-B835-6AF5F91A6049}">
      <dsp:nvSpPr>
        <dsp:cNvPr id="0" name=""/>
        <dsp:cNvSpPr/>
      </dsp:nvSpPr>
      <dsp:spPr>
        <a:xfrm>
          <a:off x="1148306" y="2449"/>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to think of a complaint as a problem to be solved ― if you can, don’t make it personal;</a:t>
          </a:r>
        </a:p>
      </dsp:txBody>
      <dsp:txXfrm>
        <a:off x="1148306" y="2449"/>
        <a:ext cx="4593227" cy="613549"/>
      </dsp:txXfrm>
    </dsp:sp>
    <dsp:sp modelId="{C3EB21D7-F089-4698-9536-D9A0B45A3C20}">
      <dsp:nvSpPr>
        <dsp:cNvPr id="0" name=""/>
        <dsp:cNvSpPr/>
      </dsp:nvSpPr>
      <dsp:spPr>
        <a:xfrm>
          <a:off x="0" y="2449"/>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Try</a:t>
          </a:r>
        </a:p>
      </dsp:txBody>
      <dsp:txXfrm>
        <a:off x="0" y="2449"/>
        <a:ext cx="1148306" cy="613549"/>
      </dsp:txXfrm>
    </dsp:sp>
    <dsp:sp modelId="{35CD80A3-BBB0-4F47-8C9E-20C960AFD30E}">
      <dsp:nvSpPr>
        <dsp:cNvPr id="0" name=""/>
        <dsp:cNvSpPr/>
      </dsp:nvSpPr>
      <dsp:spPr>
        <a:xfrm>
          <a:off x="1148306" y="652811"/>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publicly discussing the allegation;</a:t>
          </a:r>
        </a:p>
      </dsp:txBody>
      <dsp:txXfrm>
        <a:off x="1148306" y="652811"/>
        <a:ext cx="4593227" cy="613549"/>
      </dsp:txXfrm>
    </dsp:sp>
    <dsp:sp modelId="{BCC4C6B4-30FB-40D0-86A8-29C96F1A3D99}">
      <dsp:nvSpPr>
        <dsp:cNvPr id="0" name=""/>
        <dsp:cNvSpPr/>
      </dsp:nvSpPr>
      <dsp:spPr>
        <a:xfrm>
          <a:off x="0" y="652811"/>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Avoid</a:t>
          </a:r>
        </a:p>
      </dsp:txBody>
      <dsp:txXfrm>
        <a:off x="0" y="652811"/>
        <a:ext cx="1148306" cy="613549"/>
      </dsp:txXfrm>
    </dsp:sp>
    <dsp:sp modelId="{5CE2279B-5061-4A9D-97EF-1B7055AF10BE}">
      <dsp:nvSpPr>
        <dsp:cNvPr id="0" name=""/>
        <dsp:cNvSpPr/>
      </dsp:nvSpPr>
      <dsp:spPr>
        <a:xfrm>
          <a:off x="1148306" y="1303173"/>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information with those outside a resolution process;</a:t>
          </a:r>
        </a:p>
      </dsp:txBody>
      <dsp:txXfrm>
        <a:off x="1148306" y="1303173"/>
        <a:ext cx="4593227" cy="613549"/>
      </dsp:txXfrm>
    </dsp:sp>
    <dsp:sp modelId="{5B3CB44E-CDF3-4348-BB64-A4F9512FB9DC}">
      <dsp:nvSpPr>
        <dsp:cNvPr id="0" name=""/>
        <dsp:cNvSpPr/>
      </dsp:nvSpPr>
      <dsp:spPr>
        <a:xfrm>
          <a:off x="0" y="1303173"/>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Do not share</a:t>
          </a:r>
        </a:p>
      </dsp:txBody>
      <dsp:txXfrm>
        <a:off x="0" y="1303173"/>
        <a:ext cx="1148306" cy="613549"/>
      </dsp:txXfrm>
    </dsp:sp>
    <dsp:sp modelId="{08D3D4F9-8178-47D9-BF5C-8926E81BDCBD}">
      <dsp:nvSpPr>
        <dsp:cNvPr id="0" name=""/>
        <dsp:cNvSpPr/>
      </dsp:nvSpPr>
      <dsp:spPr>
        <a:xfrm>
          <a:off x="1148306" y="1953535"/>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the alleged victim;</a:t>
          </a:r>
        </a:p>
      </dsp:txBody>
      <dsp:txXfrm>
        <a:off x="1148306" y="1953535"/>
        <a:ext cx="4593227" cy="613549"/>
      </dsp:txXfrm>
    </dsp:sp>
    <dsp:sp modelId="{466B11CE-3C8D-4F11-9CFB-33E92C816A09}">
      <dsp:nvSpPr>
        <dsp:cNvPr id="0" name=""/>
        <dsp:cNvSpPr/>
      </dsp:nvSpPr>
      <dsp:spPr>
        <a:xfrm>
          <a:off x="0" y="1953535"/>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Don’t isolate</a:t>
          </a:r>
        </a:p>
      </dsp:txBody>
      <dsp:txXfrm>
        <a:off x="0" y="1953535"/>
        <a:ext cx="1148306" cy="613549"/>
      </dsp:txXfrm>
    </dsp:sp>
    <dsp:sp modelId="{F78A9736-F5E0-410C-8385-AD36DF2E0EDB}">
      <dsp:nvSpPr>
        <dsp:cNvPr id="0" name=""/>
        <dsp:cNvSpPr/>
      </dsp:nvSpPr>
      <dsp:spPr>
        <a:xfrm>
          <a:off x="1148306" y="2603897"/>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knee-jerk reactions (take a deep breath);</a:t>
          </a:r>
        </a:p>
      </dsp:txBody>
      <dsp:txXfrm>
        <a:off x="1148306" y="2603897"/>
        <a:ext cx="4593227" cy="613549"/>
      </dsp:txXfrm>
    </dsp:sp>
    <dsp:sp modelId="{52D8E658-79B7-4B27-9092-D66CB2718A29}">
      <dsp:nvSpPr>
        <dsp:cNvPr id="0" name=""/>
        <dsp:cNvSpPr/>
      </dsp:nvSpPr>
      <dsp:spPr>
        <a:xfrm>
          <a:off x="0" y="2603897"/>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Avoid</a:t>
          </a:r>
        </a:p>
      </dsp:txBody>
      <dsp:txXfrm>
        <a:off x="0" y="2603897"/>
        <a:ext cx="1148306" cy="613549"/>
      </dsp:txXfrm>
    </dsp:sp>
    <dsp:sp modelId="{EC0A9E80-3BF6-4EC4-A7BA-009135BA9067}">
      <dsp:nvSpPr>
        <dsp:cNvPr id="0" name=""/>
        <dsp:cNvSpPr/>
      </dsp:nvSpPr>
      <dsp:spPr>
        <a:xfrm>
          <a:off x="1148306" y="3254260"/>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with a resolution process;</a:t>
          </a:r>
        </a:p>
      </dsp:txBody>
      <dsp:txXfrm>
        <a:off x="1148306" y="3254260"/>
        <a:ext cx="4593227" cy="613549"/>
      </dsp:txXfrm>
    </dsp:sp>
    <dsp:sp modelId="{EC4F7CEB-3CC4-4F2E-8FD3-00CDDC3387E0}">
      <dsp:nvSpPr>
        <dsp:cNvPr id="0" name=""/>
        <dsp:cNvSpPr/>
      </dsp:nvSpPr>
      <dsp:spPr>
        <a:xfrm>
          <a:off x="0" y="3254260"/>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Do not interfere</a:t>
          </a:r>
        </a:p>
      </dsp:txBody>
      <dsp:txXfrm>
        <a:off x="0" y="3254260"/>
        <a:ext cx="1148306" cy="613549"/>
      </dsp:txXfrm>
    </dsp:sp>
    <dsp:sp modelId="{84803D0F-710C-4F3E-B882-F2EFBE256EB2}">
      <dsp:nvSpPr>
        <dsp:cNvPr id="0" name=""/>
        <dsp:cNvSpPr/>
      </dsp:nvSpPr>
      <dsp:spPr>
        <a:xfrm>
          <a:off x="1148306" y="3904622"/>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clear and accurate information within the process; and</a:t>
          </a:r>
        </a:p>
      </dsp:txBody>
      <dsp:txXfrm>
        <a:off x="1148306" y="3904622"/>
        <a:ext cx="4593227" cy="613549"/>
      </dsp:txXfrm>
    </dsp:sp>
    <dsp:sp modelId="{BEEF154A-D90B-40C3-A53F-EF0C8879DBF9}">
      <dsp:nvSpPr>
        <dsp:cNvPr id="0" name=""/>
        <dsp:cNvSpPr/>
      </dsp:nvSpPr>
      <dsp:spPr>
        <a:xfrm>
          <a:off x="0" y="3904622"/>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Provide</a:t>
          </a:r>
        </a:p>
      </dsp:txBody>
      <dsp:txXfrm>
        <a:off x="0" y="3904622"/>
        <a:ext cx="1148306" cy="613549"/>
      </dsp:txXfrm>
    </dsp:sp>
    <dsp:sp modelId="{473CDFBB-B579-4F43-BD87-A14F4703CD5C}">
      <dsp:nvSpPr>
        <dsp:cNvPr id="0" name=""/>
        <dsp:cNvSpPr/>
      </dsp:nvSpPr>
      <dsp:spPr>
        <a:xfrm>
          <a:off x="1148306" y="4554984"/>
          <a:ext cx="4593227" cy="613549"/>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21" tIns="155842" rIns="89121" bIns="155842" numCol="1" spcCol="1270" anchor="ctr" anchorCtr="0">
          <a:noAutofit/>
        </a:bodyPr>
        <a:lstStyle/>
        <a:p>
          <a:pPr lvl="0" algn="l" defTabSz="622300">
            <a:lnSpc>
              <a:spcPct val="90000"/>
            </a:lnSpc>
            <a:spcBef>
              <a:spcPct val="0"/>
            </a:spcBef>
            <a:spcAft>
              <a:spcPct val="35000"/>
            </a:spcAft>
          </a:pPr>
          <a:r>
            <a:rPr lang="en-US" sz="1400" kern="1200" dirty="0"/>
            <a:t>anyone.</a:t>
          </a:r>
        </a:p>
      </dsp:txBody>
      <dsp:txXfrm>
        <a:off x="1148306" y="4554984"/>
        <a:ext cx="4593227" cy="613549"/>
      </dsp:txXfrm>
    </dsp:sp>
    <dsp:sp modelId="{7D2A6B25-823C-4870-A0FC-709633812F78}">
      <dsp:nvSpPr>
        <dsp:cNvPr id="0" name=""/>
        <dsp:cNvSpPr/>
      </dsp:nvSpPr>
      <dsp:spPr>
        <a:xfrm>
          <a:off x="0" y="4554984"/>
          <a:ext cx="1148306" cy="613549"/>
        </a:xfrm>
        <a:prstGeom prst="rect">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765" tIns="60605" rIns="60765" bIns="60605" numCol="1" spcCol="1270" anchor="ctr" anchorCtr="0">
          <a:noAutofit/>
        </a:bodyPr>
        <a:lstStyle/>
        <a:p>
          <a:pPr lvl="0" algn="ctr" defTabSz="800100">
            <a:lnSpc>
              <a:spcPct val="90000"/>
            </a:lnSpc>
            <a:spcBef>
              <a:spcPct val="0"/>
            </a:spcBef>
            <a:spcAft>
              <a:spcPct val="35000"/>
            </a:spcAft>
          </a:pPr>
          <a:r>
            <a:rPr lang="en-US" sz="1800" kern="1200"/>
            <a:t>Do not threaten</a:t>
          </a:r>
        </a:p>
      </dsp:txBody>
      <dsp:txXfrm>
        <a:off x="0" y="4554984"/>
        <a:ext cx="1148306" cy="6135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3CB7C-792C-4BAF-AAE0-86C1BFD64C23}">
      <dsp:nvSpPr>
        <dsp:cNvPr id="0" name=""/>
        <dsp:cNvSpPr/>
      </dsp:nvSpPr>
      <dsp:spPr>
        <a:xfrm>
          <a:off x="156714" y="679"/>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Both employees and students can file civil suits for money damages for sexual harassment.</a:t>
          </a:r>
        </a:p>
      </dsp:txBody>
      <dsp:txXfrm>
        <a:off x="156714" y="679"/>
        <a:ext cx="2584811" cy="1550887"/>
      </dsp:txXfrm>
    </dsp:sp>
    <dsp:sp modelId="{97571403-442D-40D5-AB93-C6800D7149F9}">
      <dsp:nvSpPr>
        <dsp:cNvPr id="0" name=""/>
        <dsp:cNvSpPr/>
      </dsp:nvSpPr>
      <dsp:spPr>
        <a:xfrm>
          <a:off x="3000007" y="679"/>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Employees and students can complain to multiple enforcement agencies, both state and federal.</a:t>
          </a:r>
        </a:p>
      </dsp:txBody>
      <dsp:txXfrm>
        <a:off x="3000007" y="679"/>
        <a:ext cx="2584811" cy="1550887"/>
      </dsp:txXfrm>
    </dsp:sp>
    <dsp:sp modelId="{9567A2E5-80CD-4D7E-944E-F5714A51B085}">
      <dsp:nvSpPr>
        <dsp:cNvPr id="0" name=""/>
        <dsp:cNvSpPr/>
      </dsp:nvSpPr>
      <dsp:spPr>
        <a:xfrm>
          <a:off x="156714" y="1810047"/>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Title IX can be enforced through loss of federal funding, or through compliance plans entered to prevent loss of such funding.</a:t>
          </a:r>
        </a:p>
      </dsp:txBody>
      <dsp:txXfrm>
        <a:off x="156714" y="1810047"/>
        <a:ext cx="2584811" cy="1550887"/>
      </dsp:txXfrm>
    </dsp:sp>
    <dsp:sp modelId="{433C2D53-EDA9-46E4-8579-3A8266862964}">
      <dsp:nvSpPr>
        <dsp:cNvPr id="0" name=""/>
        <dsp:cNvSpPr/>
      </dsp:nvSpPr>
      <dsp:spPr>
        <a:xfrm>
          <a:off x="3000007" y="1810047"/>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The conduct that gives rise to sexual harassment claims can easily give rise, in many cases, to other legal claims as well.</a:t>
          </a:r>
        </a:p>
      </dsp:txBody>
      <dsp:txXfrm>
        <a:off x="3000007" y="1810047"/>
        <a:ext cx="2584811" cy="1550887"/>
      </dsp:txXfrm>
    </dsp:sp>
    <dsp:sp modelId="{D9CB059C-39F5-4604-98E6-BE7D8E6607EE}">
      <dsp:nvSpPr>
        <dsp:cNvPr id="0" name=""/>
        <dsp:cNvSpPr/>
      </dsp:nvSpPr>
      <dsp:spPr>
        <a:xfrm>
          <a:off x="156714" y="3619416"/>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Conduct by school staff that gives rise to sexual harassment can result in loss of jobs and licensure.</a:t>
          </a:r>
        </a:p>
      </dsp:txBody>
      <dsp:txXfrm>
        <a:off x="156714" y="3619416"/>
        <a:ext cx="2584811" cy="1550887"/>
      </dsp:txXfrm>
    </dsp:sp>
    <dsp:sp modelId="{8B869EB7-AB8A-4396-BD2E-C133CE79D545}">
      <dsp:nvSpPr>
        <dsp:cNvPr id="0" name=""/>
        <dsp:cNvSpPr/>
      </dsp:nvSpPr>
      <dsp:spPr>
        <a:xfrm>
          <a:off x="3000007" y="3619416"/>
          <a:ext cx="2584811" cy="155088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Some sexually harassing conduct is, obviously, criminal and can result in criminal prosecution.</a:t>
          </a:r>
        </a:p>
      </dsp:txBody>
      <dsp:txXfrm>
        <a:off x="3000007" y="3619416"/>
        <a:ext cx="2584811" cy="1550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A1761-3618-4AD3-95AA-B82A2B2E9AD3}">
      <dsp:nvSpPr>
        <dsp:cNvPr id="0" name=""/>
        <dsp:cNvSpPr/>
      </dsp:nvSpPr>
      <dsp:spPr>
        <a:xfrm>
          <a:off x="0" y="186761"/>
          <a:ext cx="6545199" cy="1329754"/>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In general, sexual harassment law does not address truly consensual sexual conduct, BUT </a:t>
          </a:r>
        </a:p>
      </dsp:txBody>
      <dsp:txXfrm>
        <a:off x="64913" y="251674"/>
        <a:ext cx="6415373" cy="1199928"/>
      </dsp:txXfrm>
    </dsp:sp>
    <dsp:sp modelId="{3ED6F60F-39AB-413F-A1C4-2F66948CC55F}">
      <dsp:nvSpPr>
        <dsp:cNvPr id="0" name=""/>
        <dsp:cNvSpPr/>
      </dsp:nvSpPr>
      <dsp:spPr>
        <a:xfrm>
          <a:off x="0" y="1482146"/>
          <a:ext cx="6545199" cy="1373529"/>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Apply this concept with special caution to students, who lack legal capacity for consent in many circumstances (much more to come).</a:t>
          </a:r>
        </a:p>
      </dsp:txBody>
      <dsp:txXfrm>
        <a:off x="67050" y="1549196"/>
        <a:ext cx="6411099" cy="1239429"/>
      </dsp:txXfrm>
    </dsp:sp>
    <dsp:sp modelId="{6C2F31B2-AF9D-4932-ABF4-B704395612F4}">
      <dsp:nvSpPr>
        <dsp:cNvPr id="0" name=""/>
        <dsp:cNvSpPr/>
      </dsp:nvSpPr>
      <dsp:spPr>
        <a:xfrm>
          <a:off x="0" y="2742766"/>
          <a:ext cx="6545199" cy="1708533"/>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Among adults (or student peers of a certain age) whether conduct is “unwelcome” is often the subject of so-called he-said/she-said controversies.  </a:t>
          </a:r>
        </a:p>
      </dsp:txBody>
      <dsp:txXfrm>
        <a:off x="83404" y="2826170"/>
        <a:ext cx="6378391" cy="1541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09F6-E834-4C19-8E49-FD7001EE9044}">
      <dsp:nvSpPr>
        <dsp:cNvPr id="0" name=""/>
        <dsp:cNvSpPr/>
      </dsp:nvSpPr>
      <dsp:spPr>
        <a:xfrm>
          <a:off x="911794" y="40997"/>
          <a:ext cx="5016471" cy="5016471"/>
        </a:xfrm>
        <a:prstGeom prst="circularArrow">
          <a:avLst>
            <a:gd name="adj1" fmla="val 4668"/>
            <a:gd name="adj2" fmla="val 272909"/>
            <a:gd name="adj3" fmla="val 12953290"/>
            <a:gd name="adj4" fmla="val 17948271"/>
            <a:gd name="adj5" fmla="val 4847"/>
          </a:avLst>
        </a:prstGeom>
        <a:solidFill>
          <a:srgbClr val="309473"/>
        </a:solidFill>
        <a:ln>
          <a:noFill/>
        </a:ln>
        <a:effectLst>
          <a:outerShdw blurRad="63500" dist="25400" dir="5400000" rotWithShape="0">
            <a:srgbClr val="000000">
              <a:alpha val="60000"/>
            </a:srgbClr>
          </a:outerShdw>
        </a:effectLst>
      </dsp:spPr>
      <dsp:style>
        <a:lnRef idx="0">
          <a:scrgbClr r="0" g="0" b="0"/>
        </a:lnRef>
        <a:fillRef idx="1">
          <a:scrgbClr r="0" g="0" b="0"/>
        </a:fillRef>
        <a:effectRef idx="2">
          <a:scrgbClr r="0" g="0" b="0"/>
        </a:effectRef>
        <a:fontRef idx="minor"/>
      </dsp:style>
    </dsp:sp>
    <dsp:sp modelId="{9DAC7FB4-A65F-4388-984B-42B1116365CA}">
      <dsp:nvSpPr>
        <dsp:cNvPr id="0" name=""/>
        <dsp:cNvSpPr/>
      </dsp:nvSpPr>
      <dsp:spPr>
        <a:xfrm>
          <a:off x="1801861" y="148771"/>
          <a:ext cx="3236336" cy="1618168"/>
        </a:xfrm>
        <a:prstGeom prst="roundRect">
          <a:avLst/>
        </a:prstGeom>
        <a:solidFill>
          <a:schemeClr val="accent2">
            <a:lumMod val="75000"/>
          </a:schemeClr>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This element focuses on the </a:t>
          </a:r>
          <a:r>
            <a:rPr lang="en-US" sz="1600" u="sng" kern="1200" dirty="0"/>
            <a:t>motivation</a:t>
          </a:r>
          <a:r>
            <a:rPr lang="en-US" sz="1600" kern="1200" dirty="0"/>
            <a:t> of the person or persons who are accused of harassment ― that is, it goes to state of mind.</a:t>
          </a:r>
        </a:p>
      </dsp:txBody>
      <dsp:txXfrm>
        <a:off x="1880853" y="227763"/>
        <a:ext cx="3078352" cy="1460184"/>
      </dsp:txXfrm>
    </dsp:sp>
    <dsp:sp modelId="{B428B68C-7B19-4046-8764-229655938A6C}">
      <dsp:nvSpPr>
        <dsp:cNvPr id="0" name=""/>
        <dsp:cNvSpPr/>
      </dsp:nvSpPr>
      <dsp:spPr>
        <a:xfrm>
          <a:off x="3603108" y="1950018"/>
          <a:ext cx="3236336" cy="1618168"/>
        </a:xfrm>
        <a:prstGeom prst="round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We infer states of mind from behavior.</a:t>
          </a:r>
        </a:p>
      </dsp:txBody>
      <dsp:txXfrm>
        <a:off x="3682100" y="2029010"/>
        <a:ext cx="3078352" cy="1460184"/>
      </dsp:txXfrm>
    </dsp:sp>
    <dsp:sp modelId="{E8C411DD-14A2-450E-9E42-543DE6292EF1}">
      <dsp:nvSpPr>
        <dsp:cNvPr id="0" name=""/>
        <dsp:cNvSpPr/>
      </dsp:nvSpPr>
      <dsp:spPr>
        <a:xfrm>
          <a:off x="1801861" y="3751264"/>
          <a:ext cx="3236336" cy="1618168"/>
        </a:xfrm>
        <a:prstGeom prst="roundRect">
          <a:avLst/>
        </a:prstGeom>
        <a:gradFill rotWithShape="0">
          <a:gsLst>
            <a:gs pos="0">
              <a:schemeClr val="accent5">
                <a:hueOff val="1068698"/>
                <a:satOff val="-12584"/>
                <a:lumOff val="8366"/>
                <a:alphaOff val="0"/>
                <a:tint val="96000"/>
                <a:lumMod val="104000"/>
              </a:schemeClr>
            </a:gs>
            <a:gs pos="100000">
              <a:schemeClr val="accent5">
                <a:hueOff val="1068698"/>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Notice it is possible for a woman to sexually harass a woman or a man to sexually harass a man: sexist attitudes can result in harassment and are not identified with just one sex nor confined to just one.</a:t>
          </a:r>
        </a:p>
      </dsp:txBody>
      <dsp:txXfrm>
        <a:off x="1880853" y="3830256"/>
        <a:ext cx="3078352" cy="1460184"/>
      </dsp:txXfrm>
    </dsp:sp>
    <dsp:sp modelId="{9059203C-B8BF-45C8-8B4C-258668B8D203}">
      <dsp:nvSpPr>
        <dsp:cNvPr id="0" name=""/>
        <dsp:cNvSpPr/>
      </dsp:nvSpPr>
      <dsp:spPr>
        <a:xfrm>
          <a:off x="614" y="1950018"/>
          <a:ext cx="3236336" cy="1618168"/>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Harassment targeting LGBTQ+ individuals is expressly forbidden by Colorado law, and, following </a:t>
          </a:r>
          <a:r>
            <a:rPr lang="en-US" sz="1400" i="1" kern="1200" dirty="0"/>
            <a:t>Bostock v. Clayton County, </a:t>
          </a:r>
          <a:r>
            <a:rPr lang="en-US" sz="1400" i="0" kern="1200" dirty="0"/>
            <a:t>560 U.S. ___ (2020) also forbidden as “sex” discrimination under Title VII and Title IX.</a:t>
          </a:r>
          <a:endParaRPr lang="en-US" sz="1400" kern="1200" dirty="0"/>
        </a:p>
      </dsp:txBody>
      <dsp:txXfrm>
        <a:off x="79606" y="2029010"/>
        <a:ext cx="3078352" cy="1460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D899-F1F8-4694-AFD2-E6E87B8F0F7B}">
      <dsp:nvSpPr>
        <dsp:cNvPr id="0" name=""/>
        <dsp:cNvSpPr/>
      </dsp:nvSpPr>
      <dsp:spPr>
        <a:xfrm>
          <a:off x="0" y="507660"/>
          <a:ext cx="7354955" cy="1403443"/>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Typical hostile environment conduct may include: sexual innuendo, jokes, or explicit statements; remarks targeting a person’s appearance, sexual activities, orientation or experience; unnecessary touching that is sexually suggestive.</a:t>
          </a:r>
        </a:p>
      </dsp:txBody>
      <dsp:txXfrm>
        <a:off x="68510" y="576170"/>
        <a:ext cx="7217935" cy="1266423"/>
      </dsp:txXfrm>
    </dsp:sp>
    <dsp:sp modelId="{A460EADB-71C9-4E93-B04E-CFC03F80D5B4}">
      <dsp:nvSpPr>
        <dsp:cNvPr id="0" name=""/>
        <dsp:cNvSpPr/>
      </dsp:nvSpPr>
      <dsp:spPr>
        <a:xfrm>
          <a:off x="0" y="2002464"/>
          <a:ext cx="7354955" cy="1047611"/>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More severe conduct, such as sexual assault, may violate other laws AND constitute sexual harassment.</a:t>
          </a:r>
        </a:p>
      </dsp:txBody>
      <dsp:txXfrm>
        <a:off x="51140" y="2053604"/>
        <a:ext cx="7252675" cy="945331"/>
      </dsp:txXfrm>
    </dsp:sp>
    <dsp:sp modelId="{C6049B7C-8199-4CBD-9D98-E99545E999D8}">
      <dsp:nvSpPr>
        <dsp:cNvPr id="0" name=""/>
        <dsp:cNvSpPr/>
      </dsp:nvSpPr>
      <dsp:spPr>
        <a:xfrm>
          <a:off x="0" y="3138148"/>
          <a:ext cx="7354955" cy="1328015"/>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While hostile environment harassment has a sexual element, other hostile actions, such as physically harming a person, exposing them to needless risk, or assigning them to onerous activities can be discrimination if a person is targeted due to their sex AND can reinforce a harassment case that also has sexual features.  </a:t>
          </a:r>
        </a:p>
      </dsp:txBody>
      <dsp:txXfrm>
        <a:off x="64828" y="3202976"/>
        <a:ext cx="7225299" cy="1198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5E8EA-3B99-406B-9A70-2D264A30BE3B}">
      <dsp:nvSpPr>
        <dsp:cNvPr id="0" name=""/>
        <dsp:cNvSpPr/>
      </dsp:nvSpPr>
      <dsp:spPr>
        <a:xfrm>
          <a:off x="528" y="1335655"/>
          <a:ext cx="2139958" cy="394450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w="9525" cap="rnd" cmpd="sng" algn="ctr">
          <a:solidFill>
            <a:schemeClr val="accent5">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1380" tIns="0" rIns="211380" bIns="330200" numCol="1" spcCol="1270" anchor="t" anchorCtr="0">
          <a:noAutofit/>
        </a:bodyPr>
        <a:lstStyle/>
        <a:p>
          <a:pPr lvl="0" algn="l" defTabSz="889000">
            <a:lnSpc>
              <a:spcPct val="90000"/>
            </a:lnSpc>
            <a:spcBef>
              <a:spcPct val="0"/>
            </a:spcBef>
            <a:spcAft>
              <a:spcPct val="35000"/>
            </a:spcAft>
          </a:pPr>
          <a:r>
            <a:rPr lang="en-US" sz="2000" kern="1200" dirty="0"/>
            <a:t>“Objectively offensive” is legalese for “any reasonable person would likely be offended.”</a:t>
          </a:r>
        </a:p>
      </dsp:txBody>
      <dsp:txXfrm>
        <a:off x="528" y="2913456"/>
        <a:ext cx="2139958" cy="2366700"/>
      </dsp:txXfrm>
    </dsp:sp>
    <dsp:sp modelId="{9E1F9570-4193-4FFC-81C5-BEE396E5218B}">
      <dsp:nvSpPr>
        <dsp:cNvPr id="0" name=""/>
        <dsp:cNvSpPr/>
      </dsp:nvSpPr>
      <dsp:spPr>
        <a:xfrm>
          <a:off x="528" y="2023930"/>
          <a:ext cx="2139958" cy="1027180"/>
        </a:xfrm>
        <a:prstGeom prst="rect">
          <a:avLst/>
        </a:prstGeom>
        <a:noFill/>
        <a:ln w="9525" cap="rnd" cmpd="sng" algn="ctr">
          <a:noFill/>
          <a:prstDash val="solid"/>
        </a:ln>
        <a:effectLst>
          <a:outerShdw blurRad="63500" dist="25400" dir="5400000"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11380" tIns="165100" rIns="211380" bIns="165100" numCol="1" spcCol="1270" anchor="ctr" anchorCtr="0">
          <a:noAutofit/>
        </a:bodyPr>
        <a:lstStyle/>
        <a:p>
          <a:pPr lvl="0" algn="l" defTabSz="2311400">
            <a:lnSpc>
              <a:spcPct val="90000"/>
            </a:lnSpc>
            <a:spcBef>
              <a:spcPct val="0"/>
            </a:spcBef>
            <a:spcAft>
              <a:spcPct val="35000"/>
            </a:spcAft>
          </a:pPr>
          <a:r>
            <a:rPr lang="en-US" sz="5200" kern="1200" dirty="0"/>
            <a:t>01</a:t>
          </a:r>
        </a:p>
      </dsp:txBody>
      <dsp:txXfrm>
        <a:off x="528" y="2023930"/>
        <a:ext cx="2139958" cy="1027180"/>
      </dsp:txXfrm>
    </dsp:sp>
    <dsp:sp modelId="{D05CC94B-209B-43C5-A8EC-D3900017C254}">
      <dsp:nvSpPr>
        <dsp:cNvPr id="0" name=""/>
        <dsp:cNvSpPr/>
      </dsp:nvSpPr>
      <dsp:spPr>
        <a:xfrm>
          <a:off x="2311684" y="1335655"/>
          <a:ext cx="2139958" cy="3912683"/>
        </a:xfrm>
        <a:prstGeom prst="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w="9525" cap="rnd" cmpd="sng" algn="ctr">
          <a:solidFill>
            <a:schemeClr val="accent5">
              <a:hueOff val="801524"/>
              <a:satOff val="-9438"/>
              <a:lumOff val="627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1380" tIns="0" rIns="211380" bIns="330200" numCol="1" spcCol="1270" anchor="t" anchorCtr="0">
          <a:noAutofit/>
        </a:bodyPr>
        <a:lstStyle/>
        <a:p>
          <a:pPr lvl="0" algn="l" defTabSz="889000">
            <a:lnSpc>
              <a:spcPct val="90000"/>
            </a:lnSpc>
            <a:spcBef>
              <a:spcPct val="0"/>
            </a:spcBef>
            <a:spcAft>
              <a:spcPct val="35000"/>
            </a:spcAft>
          </a:pPr>
          <a:r>
            <a:rPr lang="en-US" sz="2000" kern="1200" dirty="0"/>
            <a:t>“Subjectively offensive” just means the person who is complaining was offended.</a:t>
          </a:r>
        </a:p>
      </dsp:txBody>
      <dsp:txXfrm>
        <a:off x="2311684" y="2900729"/>
        <a:ext cx="2139958" cy="2347610"/>
      </dsp:txXfrm>
    </dsp:sp>
    <dsp:sp modelId="{9A9C4F33-F07F-4C61-8125-93A757A95167}">
      <dsp:nvSpPr>
        <dsp:cNvPr id="0" name=""/>
        <dsp:cNvSpPr/>
      </dsp:nvSpPr>
      <dsp:spPr>
        <a:xfrm>
          <a:off x="2311684" y="2008022"/>
          <a:ext cx="2139958" cy="1027180"/>
        </a:xfrm>
        <a:prstGeom prst="rect">
          <a:avLst/>
        </a:prstGeom>
        <a:noFill/>
        <a:ln w="9525" cap="rnd" cmpd="sng" algn="ctr">
          <a:noFill/>
          <a:prstDash val="solid"/>
        </a:ln>
        <a:effectLst>
          <a:outerShdw blurRad="63500" dist="25400" dir="5400000"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11380" tIns="165100" rIns="211380" bIns="165100" numCol="1" spcCol="1270" anchor="ctr" anchorCtr="0">
          <a:noAutofit/>
        </a:bodyPr>
        <a:lstStyle/>
        <a:p>
          <a:pPr lvl="0" algn="l" defTabSz="2311400">
            <a:lnSpc>
              <a:spcPct val="90000"/>
            </a:lnSpc>
            <a:spcBef>
              <a:spcPct val="0"/>
            </a:spcBef>
            <a:spcAft>
              <a:spcPct val="35000"/>
            </a:spcAft>
          </a:pPr>
          <a:r>
            <a:rPr lang="en-US" sz="5200" kern="1200" dirty="0"/>
            <a:t>02</a:t>
          </a:r>
        </a:p>
      </dsp:txBody>
      <dsp:txXfrm>
        <a:off x="2311684" y="2008022"/>
        <a:ext cx="2139958" cy="1027180"/>
      </dsp:txXfrm>
    </dsp:sp>
    <dsp:sp modelId="{E9EA0643-1E10-41F6-8776-F1E598D5787D}">
      <dsp:nvSpPr>
        <dsp:cNvPr id="0" name=""/>
        <dsp:cNvSpPr/>
      </dsp:nvSpPr>
      <dsp:spPr>
        <a:xfrm>
          <a:off x="4622839" y="1335655"/>
          <a:ext cx="2139958" cy="3960396"/>
        </a:xfrm>
        <a:prstGeom prst="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w="9525" cap="rnd" cmpd="sng" algn="ctr">
          <a:solidFill>
            <a:schemeClr val="accent5">
              <a:hueOff val="1603047"/>
              <a:satOff val="-18876"/>
              <a:lumOff val="1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1380" tIns="0" rIns="211380" bIns="330200" numCol="1" spcCol="1270" anchor="t" anchorCtr="0">
          <a:noAutofit/>
        </a:bodyPr>
        <a:lstStyle/>
        <a:p>
          <a:pPr lvl="0" algn="l" defTabSz="1066800">
            <a:lnSpc>
              <a:spcPct val="90000"/>
            </a:lnSpc>
            <a:spcBef>
              <a:spcPct val="0"/>
            </a:spcBef>
            <a:spcAft>
              <a:spcPct val="35000"/>
            </a:spcAft>
          </a:pPr>
          <a:r>
            <a:rPr lang="en-US" sz="2400" kern="1200" dirty="0"/>
            <a:t>To be harassing, conduct must be both.</a:t>
          </a:r>
        </a:p>
      </dsp:txBody>
      <dsp:txXfrm>
        <a:off x="4622839" y="2919814"/>
        <a:ext cx="2139958" cy="2376237"/>
      </dsp:txXfrm>
    </dsp:sp>
    <dsp:sp modelId="{329FAD0C-798B-4FBC-814C-B28F2CA318AB}">
      <dsp:nvSpPr>
        <dsp:cNvPr id="0" name=""/>
        <dsp:cNvSpPr/>
      </dsp:nvSpPr>
      <dsp:spPr>
        <a:xfrm>
          <a:off x="4622839" y="2031878"/>
          <a:ext cx="2139958" cy="1027180"/>
        </a:xfrm>
        <a:prstGeom prst="rect">
          <a:avLst/>
        </a:prstGeom>
        <a:noFill/>
        <a:ln w="9525" cap="rnd" cmpd="sng" algn="ctr">
          <a:noFill/>
          <a:prstDash val="solid"/>
        </a:ln>
        <a:effectLst>
          <a:outerShdw blurRad="63500" dist="25400" dir="5400000" rotWithShape="0">
            <a:srgbClr val="000000">
              <a:alpha val="60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11380" tIns="165100" rIns="211380" bIns="165100" numCol="1" spcCol="1270" anchor="ctr" anchorCtr="0">
          <a:noAutofit/>
        </a:bodyPr>
        <a:lstStyle/>
        <a:p>
          <a:pPr lvl="0" algn="l" defTabSz="2311400">
            <a:lnSpc>
              <a:spcPct val="90000"/>
            </a:lnSpc>
            <a:spcBef>
              <a:spcPct val="0"/>
            </a:spcBef>
            <a:spcAft>
              <a:spcPct val="35000"/>
            </a:spcAft>
          </a:pPr>
          <a:r>
            <a:rPr lang="en-US" sz="5200" kern="1200" dirty="0"/>
            <a:t>03</a:t>
          </a:r>
        </a:p>
      </dsp:txBody>
      <dsp:txXfrm>
        <a:off x="4622839" y="2031878"/>
        <a:ext cx="2139958" cy="10271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EC4D3-4141-4EEE-8917-0560A6230E0F}">
      <dsp:nvSpPr>
        <dsp:cNvPr id="0" name=""/>
        <dsp:cNvSpPr/>
      </dsp:nvSpPr>
      <dsp:spPr>
        <a:xfrm>
          <a:off x="3374" y="66920"/>
          <a:ext cx="5919978" cy="1226423"/>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“Severe” and “pervasive” are inversely related to each other.  In other words:</a:t>
          </a:r>
        </a:p>
      </dsp:txBody>
      <dsp:txXfrm>
        <a:off x="39295" y="102841"/>
        <a:ext cx="4005377" cy="1154581"/>
      </dsp:txXfrm>
    </dsp:sp>
    <dsp:sp modelId="{1EA1DB4C-181B-4C64-BAB0-0C8ECF3BAD3B}">
      <dsp:nvSpPr>
        <dsp:cNvPr id="0" name=""/>
        <dsp:cNvSpPr/>
      </dsp:nvSpPr>
      <dsp:spPr>
        <a:xfrm>
          <a:off x="268502" y="1450310"/>
          <a:ext cx="5919978" cy="1324691"/>
        </a:xfrm>
        <a:prstGeom prst="roundRect">
          <a:avLst>
            <a:gd name="adj" fmla="val 10000"/>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Conduct that is extremely severe (sexual assault) can be sufficiently severe and pervasive if it happens just once, but</a:t>
          </a:r>
        </a:p>
      </dsp:txBody>
      <dsp:txXfrm>
        <a:off x="307301" y="1489109"/>
        <a:ext cx="4146297" cy="1247093"/>
      </dsp:txXfrm>
    </dsp:sp>
    <dsp:sp modelId="{68EBC805-DD3B-45CB-9CA8-99B7A1933285}">
      <dsp:nvSpPr>
        <dsp:cNvPr id="0" name=""/>
        <dsp:cNvSpPr/>
      </dsp:nvSpPr>
      <dsp:spPr>
        <a:xfrm>
          <a:off x="782535" y="2886690"/>
          <a:ext cx="5762684" cy="1735732"/>
        </a:xfrm>
        <a:prstGeom prst="roundRect">
          <a:avLst>
            <a:gd name="adj" fmla="val 10000"/>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Conduct that may be considered minor (an awkward statement, an ill-considered hug) can become severe if repeated frequently (especially with clear indications it is unwelcome).</a:t>
          </a:r>
        </a:p>
      </dsp:txBody>
      <dsp:txXfrm>
        <a:off x="833373" y="2937528"/>
        <a:ext cx="4009990" cy="1634056"/>
      </dsp:txXfrm>
    </dsp:sp>
    <dsp:sp modelId="{F7CF2744-1B9D-4E6E-BBE6-BF3B979CBF21}">
      <dsp:nvSpPr>
        <dsp:cNvPr id="0" name=""/>
        <dsp:cNvSpPr/>
      </dsp:nvSpPr>
      <dsp:spPr>
        <a:xfrm>
          <a:off x="4181024" y="923488"/>
          <a:ext cx="1173731" cy="1173731"/>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4445113" y="923488"/>
        <a:ext cx="645553" cy="883233"/>
      </dsp:txXfrm>
    </dsp:sp>
    <dsp:sp modelId="{BFCF856A-D414-4D40-A73C-57C1B3EFD958}">
      <dsp:nvSpPr>
        <dsp:cNvPr id="0" name=""/>
        <dsp:cNvSpPr/>
      </dsp:nvSpPr>
      <dsp:spPr>
        <a:xfrm>
          <a:off x="4940609" y="2397900"/>
          <a:ext cx="1173731" cy="1173731"/>
        </a:xfrm>
        <a:prstGeom prst="downArrow">
          <a:avLst>
            <a:gd name="adj1" fmla="val 55000"/>
            <a:gd name="adj2" fmla="val 45000"/>
          </a:avLst>
        </a:prstGeom>
        <a:solidFill>
          <a:schemeClr val="accent5">
            <a:tint val="40000"/>
            <a:alpha val="90000"/>
            <a:hueOff val="1763242"/>
            <a:satOff val="-5313"/>
            <a:lumOff val="2034"/>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204698" y="2397900"/>
        <a:ext cx="645553" cy="883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CE4F-0CD4-4E8F-9ECF-B6D40D60D09C}">
      <dsp:nvSpPr>
        <dsp:cNvPr id="0" name=""/>
        <dsp:cNvSpPr/>
      </dsp:nvSpPr>
      <dsp:spPr>
        <a:xfrm>
          <a:off x="0" y="258339"/>
          <a:ext cx="7060759" cy="796395"/>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FFFF00"/>
              </a:solidFill>
            </a:rPr>
            <a:t>Courts are not receptive to nit picking complaints:  </a:t>
          </a:r>
        </a:p>
      </dsp:txBody>
      <dsp:txXfrm>
        <a:off x="38877" y="297216"/>
        <a:ext cx="6983005" cy="718641"/>
      </dsp:txXfrm>
    </dsp:sp>
    <dsp:sp modelId="{B7AB851D-0065-47FC-A862-9C9006C84906}">
      <dsp:nvSpPr>
        <dsp:cNvPr id="0" name=""/>
        <dsp:cNvSpPr/>
      </dsp:nvSpPr>
      <dsp:spPr>
        <a:xfrm>
          <a:off x="0" y="1174475"/>
          <a:ext cx="7060759" cy="1460756"/>
        </a:xfrm>
        <a:prstGeom prst="roundRect">
          <a:avLst/>
        </a:prstGeom>
        <a:gradFill rotWithShape="0">
          <a:gsLst>
            <a:gs pos="0">
              <a:schemeClr val="accent5">
                <a:hueOff val="400762"/>
                <a:satOff val="-4719"/>
                <a:lumOff val="3137"/>
                <a:alphaOff val="0"/>
                <a:tint val="96000"/>
                <a:lumMod val="104000"/>
              </a:schemeClr>
            </a:gs>
            <a:gs pos="100000">
              <a:schemeClr val="accent5">
                <a:hueOff val="400762"/>
                <a:satOff val="-4719"/>
                <a:lumOff val="31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rgbClr val="FFFF00"/>
              </a:solidFill>
            </a:rPr>
            <a:t>According to the Supreme Court, sexual harassment law does not create a “general civility code” and will not reach “ordinary tribulations” of the workplace” including “sporadic use of abusive language, gender-related jokes and occasional teasing.”</a:t>
          </a:r>
        </a:p>
      </dsp:txBody>
      <dsp:txXfrm>
        <a:off x="71308" y="1245783"/>
        <a:ext cx="6918143" cy="1318140"/>
      </dsp:txXfrm>
    </dsp:sp>
    <dsp:sp modelId="{68EB3D38-B36A-4866-8427-A8ACDDD82D22}">
      <dsp:nvSpPr>
        <dsp:cNvPr id="0" name=""/>
        <dsp:cNvSpPr/>
      </dsp:nvSpPr>
      <dsp:spPr>
        <a:xfrm>
          <a:off x="0" y="3238329"/>
          <a:ext cx="7060759" cy="800715"/>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Tolerance for lack of civility by and among adults is likely to be less in a SCHOOL environment than in, say, a meatpacking plant.  </a:t>
          </a:r>
        </a:p>
      </dsp:txBody>
      <dsp:txXfrm>
        <a:off x="39088" y="3277417"/>
        <a:ext cx="6982583" cy="722539"/>
      </dsp:txXfrm>
    </dsp:sp>
    <dsp:sp modelId="{C2FF8745-749B-42D5-90B1-2558F73F1ED5}">
      <dsp:nvSpPr>
        <dsp:cNvPr id="0" name=""/>
        <dsp:cNvSpPr/>
      </dsp:nvSpPr>
      <dsp:spPr>
        <a:xfrm>
          <a:off x="0" y="4099648"/>
          <a:ext cx="7060759" cy="1096239"/>
        </a:xfrm>
        <a:prstGeom prst="roundRect">
          <a:avLst/>
        </a:prstGeom>
        <a:gradFill rotWithShape="0">
          <a:gsLst>
            <a:gs pos="0">
              <a:schemeClr val="accent5">
                <a:hueOff val="1202285"/>
                <a:satOff val="-14157"/>
                <a:lumOff val="9412"/>
                <a:alphaOff val="0"/>
                <a:tint val="96000"/>
                <a:lumMod val="104000"/>
              </a:schemeClr>
            </a:gs>
            <a:gs pos="100000">
              <a:schemeClr val="accent5">
                <a:hueOff val="1202285"/>
                <a:satOff val="-14157"/>
                <a:lumOff val="94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The Court has created an incentive for organizations to deal with complaints internally.  Lack of internal remedies may make it easier to characterize actions as “severe and pervasive.”  </a:t>
          </a:r>
        </a:p>
      </dsp:txBody>
      <dsp:txXfrm>
        <a:off x="53514" y="4153162"/>
        <a:ext cx="6953731" cy="989211"/>
      </dsp:txXfrm>
    </dsp:sp>
    <dsp:sp modelId="{36F67768-EC8D-408B-8C17-0D34A180F875}">
      <dsp:nvSpPr>
        <dsp:cNvPr id="0" name=""/>
        <dsp:cNvSpPr/>
      </dsp:nvSpPr>
      <dsp:spPr>
        <a:xfrm>
          <a:off x="0" y="5316346"/>
          <a:ext cx="7060759" cy="774067"/>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What is “severe and pervasive” for an adult is not the same as it is for a teenager, and not at all the same as for a fourth grader.</a:t>
          </a:r>
        </a:p>
      </dsp:txBody>
      <dsp:txXfrm>
        <a:off x="37787" y="5354133"/>
        <a:ext cx="6985185" cy="6984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53131-C248-4197-B37A-F2F32ED4B29C}">
      <dsp:nvSpPr>
        <dsp:cNvPr id="0" name=""/>
        <dsp:cNvSpPr/>
      </dsp:nvSpPr>
      <dsp:spPr>
        <a:xfrm>
          <a:off x="1291" y="2"/>
          <a:ext cx="8211602" cy="3898364"/>
        </a:xfrm>
        <a:prstGeom prst="homePlate">
          <a:avLst>
            <a:gd name="adj" fmla="val 25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4346" tIns="50800" rIns="377382" bIns="50800" numCol="1" spcCol="1270" anchor="t" anchorCtr="0">
          <a:noAutofit/>
        </a:bodyPr>
        <a:lstStyle/>
        <a:p>
          <a:pPr lvl="0" algn="l" defTabSz="889000">
            <a:lnSpc>
              <a:spcPct val="90000"/>
            </a:lnSpc>
            <a:spcBef>
              <a:spcPct val="0"/>
            </a:spcBef>
            <a:spcAft>
              <a:spcPct val="35000"/>
            </a:spcAft>
          </a:pPr>
          <a:r>
            <a:rPr lang="en-US" sz="2000" kern="1200" dirty="0"/>
            <a:t>This element originated in the employment context and referred there to “terms and conditions of employment.”</a:t>
          </a:r>
        </a:p>
        <a:p>
          <a:pPr marL="228600" lvl="1" indent="-228600" algn="l" defTabSz="889000">
            <a:lnSpc>
              <a:spcPct val="90000"/>
            </a:lnSpc>
            <a:spcBef>
              <a:spcPct val="0"/>
            </a:spcBef>
            <a:spcAft>
              <a:spcPct val="15000"/>
            </a:spcAft>
            <a:buChar char="••"/>
          </a:pPr>
          <a:r>
            <a:rPr lang="en-US" sz="2000" kern="1200"/>
            <a:t>This element is met by anything that objectively changes a benefit.  If an employee is reassigned to an inferior position as part of a pattern of harassing conduct, the change in terms and conditions is obvious.</a:t>
          </a:r>
        </a:p>
        <a:p>
          <a:pPr marL="228600" lvl="1" indent="-228600" algn="l" defTabSz="889000">
            <a:lnSpc>
              <a:spcPct val="90000"/>
            </a:lnSpc>
            <a:spcBef>
              <a:spcPct val="0"/>
            </a:spcBef>
            <a:spcAft>
              <a:spcPct val="15000"/>
            </a:spcAft>
            <a:buChar char="••"/>
          </a:pPr>
          <a:r>
            <a:rPr lang="en-US" sz="2000" kern="1200" dirty="0"/>
            <a:t>If “terms and conditions” appear to stay the same the harassing conduct can impair job performance and that can suffice.</a:t>
          </a:r>
        </a:p>
        <a:p>
          <a:pPr marL="228600" lvl="1" indent="-228600" algn="l" defTabSz="889000">
            <a:lnSpc>
              <a:spcPct val="90000"/>
            </a:lnSpc>
            <a:spcBef>
              <a:spcPct val="0"/>
            </a:spcBef>
            <a:spcAft>
              <a:spcPct val="15000"/>
            </a:spcAft>
            <a:buChar char="••"/>
          </a:pPr>
          <a:r>
            <a:rPr lang="en-US" sz="2000" kern="1200"/>
            <a:t>This is easiest to show when supervisors support, or fail to use their authority to correct, otherwise harassing conduct.  </a:t>
          </a:r>
        </a:p>
        <a:p>
          <a:pPr marL="228600" lvl="1" indent="-228600" algn="l" defTabSz="889000">
            <a:lnSpc>
              <a:spcPct val="90000"/>
            </a:lnSpc>
            <a:spcBef>
              <a:spcPct val="0"/>
            </a:spcBef>
            <a:spcAft>
              <a:spcPct val="15000"/>
            </a:spcAft>
            <a:buChar char="••"/>
          </a:pPr>
          <a:r>
            <a:rPr lang="en-US" sz="2000" kern="1200" dirty="0"/>
            <a:t>Outside employment, actions denying or limiting participation in or receipt of benefits, services and opportunities offered by the School will suffice.  And …</a:t>
          </a:r>
        </a:p>
      </dsp:txBody>
      <dsp:txXfrm>
        <a:off x="1291" y="2"/>
        <a:ext cx="7724307" cy="3898364"/>
      </dsp:txXfrm>
    </dsp:sp>
    <dsp:sp modelId="{D0ED36DC-F567-4F22-B424-A26C914C480A}">
      <dsp:nvSpPr>
        <dsp:cNvPr id="0" name=""/>
        <dsp:cNvSpPr/>
      </dsp:nvSpPr>
      <dsp:spPr>
        <a:xfrm>
          <a:off x="7678021" y="879439"/>
          <a:ext cx="2674362" cy="2139489"/>
        </a:xfrm>
        <a:prstGeom prst="chevron">
          <a:avLst>
            <a:gd name="adj" fmla="val 25000"/>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4346" tIns="50800" rIns="94346" bIns="50800" numCol="1" spcCol="1270" anchor="ctr" anchorCtr="0">
          <a:noAutofit/>
        </a:bodyPr>
        <a:lstStyle/>
        <a:p>
          <a:pPr lvl="0" algn="ctr" defTabSz="889000">
            <a:lnSpc>
              <a:spcPct val="90000"/>
            </a:lnSpc>
            <a:spcBef>
              <a:spcPct val="0"/>
            </a:spcBef>
            <a:spcAft>
              <a:spcPct val="35000"/>
            </a:spcAft>
          </a:pPr>
          <a:r>
            <a:rPr lang="en-US" sz="2000" kern="1200" dirty="0"/>
            <a:t>On both employees and students there is more to come on this topic.</a:t>
          </a:r>
        </a:p>
      </dsp:txBody>
      <dsp:txXfrm>
        <a:off x="8212893" y="879439"/>
        <a:ext cx="1604618" cy="213948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644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82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24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9054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30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222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856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32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210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1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87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721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957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19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1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8/24/2023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91410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24007E-BA57-41B2-8C6B-5E99927F2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47F29-C496-4EDA-B3E3-0D03AE9BF841}"/>
              </a:ext>
            </a:extLst>
          </p:cNvPr>
          <p:cNvSpPr>
            <a:spLocks noGrp="1"/>
          </p:cNvSpPr>
          <p:nvPr>
            <p:ph type="ctrTitle"/>
          </p:nvPr>
        </p:nvSpPr>
        <p:spPr>
          <a:xfrm>
            <a:off x="799164" y="1197428"/>
            <a:ext cx="5955127" cy="4463144"/>
          </a:xfrm>
        </p:spPr>
        <p:txBody>
          <a:bodyPr anchor="ctr">
            <a:normAutofit/>
          </a:bodyPr>
          <a:lstStyle/>
          <a:p>
            <a:r>
              <a:rPr lang="en-US" sz="4800" dirty="0"/>
              <a:t>Sexual Harassment &amp;</a:t>
            </a:r>
            <a:br>
              <a:rPr lang="en-US" sz="4800" dirty="0"/>
            </a:br>
            <a:r>
              <a:rPr lang="en-US" sz="4800" dirty="0"/>
              <a:t>Public Schools </a:t>
            </a:r>
            <a:br>
              <a:rPr lang="en-US" sz="4800" dirty="0"/>
            </a:br>
            <a:r>
              <a:rPr lang="en-US" sz="4800" dirty="0"/>
              <a:t>(2023)   </a:t>
            </a:r>
          </a:p>
        </p:txBody>
      </p:sp>
      <p:sp>
        <p:nvSpPr>
          <p:cNvPr id="10" name="Rectangle 9">
            <a:extLst>
              <a:ext uri="{FF2B5EF4-FFF2-40B4-BE49-F238E27FC236}">
                <a16:creationId xmlns:a16="http://schemas.microsoft.com/office/drawing/2014/main" id="{255D0BF7-94F4-4437-A2B2-87BAFF86D5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B6E8502-C708-42C0-BF33-E3F6A3E33AE3}"/>
              </a:ext>
            </a:extLst>
          </p:cNvPr>
          <p:cNvSpPr>
            <a:spLocks noGrp="1"/>
          </p:cNvSpPr>
          <p:nvPr>
            <p:ph type="subTitle" idx="1"/>
          </p:nvPr>
        </p:nvSpPr>
        <p:spPr>
          <a:xfrm>
            <a:off x="7875189" y="1197428"/>
            <a:ext cx="2546747" cy="4463143"/>
          </a:xfrm>
        </p:spPr>
        <p:txBody>
          <a:bodyPr anchor="ctr">
            <a:normAutofit/>
          </a:bodyPr>
          <a:lstStyle/>
          <a:p>
            <a:pPr algn="l"/>
            <a:r>
              <a:rPr lang="en-US" dirty="0"/>
              <a:t>William P. Bethke,</a:t>
            </a:r>
          </a:p>
          <a:p>
            <a:pPr algn="l"/>
            <a:r>
              <a:rPr lang="en-US" dirty="0"/>
              <a:t>Kutz &amp; Bethke, LLC</a:t>
            </a:r>
          </a:p>
        </p:txBody>
      </p:sp>
      <p:sp>
        <p:nvSpPr>
          <p:cNvPr id="12" name="Rectangle 11">
            <a:extLst>
              <a:ext uri="{FF2B5EF4-FFF2-40B4-BE49-F238E27FC236}">
                <a16:creationId xmlns:a16="http://schemas.microsoft.com/office/drawing/2014/main" id="{DE118816-C01D-462E-B0B0-777C21EF6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53244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2AF1-EEBC-3444-7B3C-3462AB38ECF0}"/>
              </a:ext>
            </a:extLst>
          </p:cNvPr>
          <p:cNvSpPr>
            <a:spLocks noGrp="1"/>
          </p:cNvSpPr>
          <p:nvPr>
            <p:ph type="title"/>
          </p:nvPr>
        </p:nvSpPr>
        <p:spPr/>
        <p:txBody>
          <a:bodyPr/>
          <a:lstStyle/>
          <a:p>
            <a:r>
              <a:rPr lang="en-US" dirty="0"/>
              <a:t>POWR Act</a:t>
            </a:r>
          </a:p>
        </p:txBody>
      </p:sp>
      <p:sp>
        <p:nvSpPr>
          <p:cNvPr id="3" name="Content Placeholder 2">
            <a:extLst>
              <a:ext uri="{FF2B5EF4-FFF2-40B4-BE49-F238E27FC236}">
                <a16:creationId xmlns:a16="http://schemas.microsoft.com/office/drawing/2014/main" id="{F2C13636-A59A-94E6-AD12-728277DF3134}"/>
              </a:ext>
            </a:extLst>
          </p:cNvPr>
          <p:cNvSpPr>
            <a:spLocks noGrp="1"/>
          </p:cNvSpPr>
          <p:nvPr>
            <p:ph idx="1"/>
          </p:nvPr>
        </p:nvSpPr>
        <p:spPr/>
        <p:txBody>
          <a:bodyPr>
            <a:normAutofit fontScale="85000" lnSpcReduction="20000"/>
          </a:bodyPr>
          <a:lstStyle/>
          <a:p>
            <a:r>
              <a:rPr lang="en-US" sz="2400" dirty="0"/>
              <a:t>A Colorado statute new in 2023 (SB 23-296) changes the standard in Colorado law to eliminate the “severe and pervasive” requirement.</a:t>
            </a:r>
          </a:p>
          <a:p>
            <a:r>
              <a:rPr lang="en-US" sz="2400" dirty="0"/>
              <a:t>The new standard is:  ““subjectively offensive to the individual alleging harassment and objectively offensive to a reasonable individual who is a member of the same protected class.”</a:t>
            </a:r>
          </a:p>
          <a:p>
            <a:r>
              <a:rPr lang="en-US" sz="2400" dirty="0"/>
              <a:t>There is </a:t>
            </a:r>
            <a:r>
              <a:rPr lang="en-US" sz="2400" i="1" dirty="0"/>
              <a:t>no </a:t>
            </a:r>
            <a:r>
              <a:rPr lang="en-US" sz="2400" dirty="0"/>
              <a:t>experience with this standard yet, but it has to be considered a lower threshold for finding harassment than “severe and pervasive.”  The key to it appears to be taking the point-of-view of a reasonable person who shares the situation of the complainant.  So: would behavior be offense to a  “reasonable transgender teenager” or a “reasonable Muslim employee.”  And so on. </a:t>
            </a:r>
          </a:p>
          <a:p>
            <a:r>
              <a:rPr lang="en-US" sz="2400" dirty="0"/>
              <a:t>“Severe and pervasive” will continue to apply with, for example, OCR investigations. </a:t>
            </a:r>
          </a:p>
          <a:p>
            <a:r>
              <a:rPr lang="en-US" sz="2400" dirty="0"/>
              <a:t>And the POWR Act will impose new requirements in 2024 and 2025 that I will not be discussing in detail in this presentation.</a:t>
            </a:r>
          </a:p>
        </p:txBody>
      </p:sp>
    </p:spTree>
    <p:extLst>
      <p:ext uri="{BB962C8B-B14F-4D97-AF65-F5344CB8AC3E}">
        <p14:creationId xmlns:p14="http://schemas.microsoft.com/office/powerpoint/2010/main" val="205158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0627-7879-405D-8BF3-7DD97BCF348C}"/>
              </a:ext>
            </a:extLst>
          </p:cNvPr>
          <p:cNvSpPr>
            <a:spLocks noGrp="1"/>
          </p:cNvSpPr>
          <p:nvPr>
            <p:ph type="title"/>
          </p:nvPr>
        </p:nvSpPr>
        <p:spPr>
          <a:xfrm>
            <a:off x="980768" y="715028"/>
            <a:ext cx="2895599" cy="4995333"/>
          </a:xfrm>
        </p:spPr>
        <p:txBody>
          <a:bodyPr>
            <a:normAutofit/>
          </a:bodyPr>
          <a:lstStyle/>
          <a:p>
            <a:r>
              <a:rPr lang="en-US" sz="3300" dirty="0">
                <a:solidFill>
                  <a:srgbClr val="FFFFFF"/>
                </a:solidFill>
              </a:rPr>
              <a:t>Hostile Environment Elements: </a:t>
            </a:r>
            <a:br>
              <a:rPr lang="en-US" sz="3300" dirty="0">
                <a:solidFill>
                  <a:srgbClr val="FFFFFF"/>
                </a:solidFill>
              </a:rPr>
            </a:br>
            <a:r>
              <a:rPr lang="en-US" sz="3300" dirty="0">
                <a:solidFill>
                  <a:srgbClr val="FFFFFF"/>
                </a:solidFill>
              </a:rPr>
              <a:t>1. “Unwelcome conduct…”</a:t>
            </a:r>
          </a:p>
        </p:txBody>
      </p:sp>
      <p:graphicFrame>
        <p:nvGraphicFramePr>
          <p:cNvPr id="5" name="Content Placeholder 2">
            <a:extLst>
              <a:ext uri="{FF2B5EF4-FFF2-40B4-BE49-F238E27FC236}">
                <a16:creationId xmlns:a16="http://schemas.microsoft.com/office/drawing/2014/main" id="{7E770F32-2414-464A-AF07-1AE9EF76D898}"/>
              </a:ext>
            </a:extLst>
          </p:cNvPr>
          <p:cNvGraphicFramePr>
            <a:graphicFrameLocks noGrp="1"/>
          </p:cNvGraphicFramePr>
          <p:nvPr>
            <p:ph idx="1"/>
            <p:extLst>
              <p:ext uri="{D42A27DB-BD31-4B8C-83A1-F6EECF244321}">
                <p14:modId xmlns:p14="http://schemas.microsoft.com/office/powerpoint/2010/main" val="2545700309"/>
              </p:ext>
            </p:extLst>
          </p:nvPr>
        </p:nvGraphicFramePr>
        <p:xfrm>
          <a:off x="4886387" y="359954"/>
          <a:ext cx="6545199" cy="5350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DC9F7FB6-5BF8-4D2D-9809-7D49B30B018E}"/>
              </a:ext>
            </a:extLst>
          </p:cNvPr>
          <p:cNvGrpSpPr/>
          <p:nvPr/>
        </p:nvGrpSpPr>
        <p:grpSpPr>
          <a:xfrm>
            <a:off x="4886387" y="4347774"/>
            <a:ext cx="6674273" cy="2046747"/>
            <a:chOff x="0" y="160818"/>
            <a:chExt cx="6674273" cy="1604295"/>
          </a:xfrm>
        </p:grpSpPr>
        <p:sp>
          <p:nvSpPr>
            <p:cNvPr id="7" name="Rectangle: Rounded Corners 6">
              <a:extLst>
                <a:ext uri="{FF2B5EF4-FFF2-40B4-BE49-F238E27FC236}">
                  <a16:creationId xmlns:a16="http://schemas.microsoft.com/office/drawing/2014/main" id="{C4E8D2A5-CB02-44CB-B3D2-68A31BFDB797}"/>
                </a:ext>
              </a:extLst>
            </p:cNvPr>
            <p:cNvSpPr/>
            <p:nvPr/>
          </p:nvSpPr>
          <p:spPr>
            <a:xfrm>
              <a:off x="0" y="418629"/>
              <a:ext cx="6545199" cy="128348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665F8ED1-72D7-4967-BEC4-AD3522292155}"/>
                </a:ext>
              </a:extLst>
            </p:cNvPr>
            <p:cNvSpPr txBox="1"/>
            <p:nvPr/>
          </p:nvSpPr>
          <p:spPr>
            <a:xfrm>
              <a:off x="254382" y="160818"/>
              <a:ext cx="6419891" cy="16042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endParaRPr lang="en-US" sz="2200" dirty="0"/>
            </a:p>
            <a:p>
              <a:pPr lvl="0"/>
              <a:r>
                <a:rPr lang="en-US" sz="2200" dirty="0"/>
                <a:t>To not become embroiled in such disputes, avoid ambiguous conduct; observe personal-professional boundaries in the workplace; and especially avoid superior-subordinate relationships.</a:t>
              </a:r>
            </a:p>
          </p:txBody>
        </p:sp>
      </p:grpSp>
    </p:spTree>
    <p:extLst>
      <p:ext uri="{BB962C8B-B14F-4D97-AF65-F5344CB8AC3E}">
        <p14:creationId xmlns:p14="http://schemas.microsoft.com/office/powerpoint/2010/main" val="41580628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E36-297D-4A6A-AF70-32C575062003}"/>
              </a:ext>
            </a:extLst>
          </p:cNvPr>
          <p:cNvSpPr>
            <a:spLocks noGrp="1"/>
          </p:cNvSpPr>
          <p:nvPr>
            <p:ph type="title"/>
          </p:nvPr>
        </p:nvSpPr>
        <p:spPr>
          <a:xfrm>
            <a:off x="685801" y="643466"/>
            <a:ext cx="3119283" cy="4995333"/>
          </a:xfrm>
        </p:spPr>
        <p:txBody>
          <a:bodyPr>
            <a:normAutofit/>
          </a:bodyPr>
          <a:lstStyle/>
          <a:p>
            <a:r>
              <a:rPr lang="en-US" dirty="0">
                <a:solidFill>
                  <a:srgbClr val="FFFFFF"/>
                </a:solidFill>
              </a:rPr>
              <a:t/>
            </a:r>
            <a:br>
              <a:rPr lang="en-US" dirty="0">
                <a:solidFill>
                  <a:srgbClr val="FFFFFF"/>
                </a:solidFill>
              </a:rPr>
            </a:br>
            <a:r>
              <a:rPr lang="en-US" dirty="0">
                <a:solidFill>
                  <a:srgbClr val="FFFFFF"/>
                </a:solidFill>
              </a:rPr>
              <a:t>Hostile Environment Elements: 2. … taken because of sex …</a:t>
            </a:r>
          </a:p>
        </p:txBody>
      </p:sp>
      <p:graphicFrame>
        <p:nvGraphicFramePr>
          <p:cNvPr id="16" name="Content Placeholder 2">
            <a:extLst>
              <a:ext uri="{FF2B5EF4-FFF2-40B4-BE49-F238E27FC236}">
                <a16:creationId xmlns:a16="http://schemas.microsoft.com/office/drawing/2014/main" id="{08E466A1-1312-4800-BFCD-23CB4C85A365}"/>
              </a:ext>
            </a:extLst>
          </p:cNvPr>
          <p:cNvGraphicFramePr>
            <a:graphicFrameLocks noGrp="1"/>
          </p:cNvGraphicFramePr>
          <p:nvPr>
            <p:ph idx="1"/>
            <p:extLst>
              <p:ext uri="{D42A27DB-BD31-4B8C-83A1-F6EECF244321}">
                <p14:modId xmlns:p14="http://schemas.microsoft.com/office/powerpoint/2010/main" val="3291028035"/>
              </p:ext>
            </p:extLst>
          </p:nvPr>
        </p:nvGraphicFramePr>
        <p:xfrm>
          <a:off x="4601867" y="731520"/>
          <a:ext cx="6840060" cy="551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13345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629B-FA8A-4A64-8442-77F614DEBADF}"/>
              </a:ext>
            </a:extLst>
          </p:cNvPr>
          <p:cNvSpPr>
            <a:spLocks noGrp="1"/>
          </p:cNvSpPr>
          <p:nvPr>
            <p:ph type="title"/>
          </p:nvPr>
        </p:nvSpPr>
        <p:spPr>
          <a:xfrm>
            <a:off x="685801" y="643466"/>
            <a:ext cx="3165763" cy="4995333"/>
          </a:xfrm>
        </p:spPr>
        <p:txBody>
          <a:bodyPr>
            <a:normAutofit/>
          </a:bodyPr>
          <a:lstStyle/>
          <a:p>
            <a:r>
              <a:rPr lang="en-US" sz="3600" dirty="0">
                <a:solidFill>
                  <a:srgbClr val="FFFFFF"/>
                </a:solidFill>
              </a:rPr>
              <a:t>Hostile Environment Elements: </a:t>
            </a:r>
            <a:br>
              <a:rPr lang="en-US" sz="3600" dirty="0">
                <a:solidFill>
                  <a:srgbClr val="FFFFFF"/>
                </a:solidFill>
              </a:rPr>
            </a:br>
            <a:r>
              <a:rPr lang="en-US" sz="3600" dirty="0">
                <a:solidFill>
                  <a:srgbClr val="FFFFFF"/>
                </a:solidFill>
              </a:rPr>
              <a:t>3. … of a sexual nature (but may have a malicious aspect) …</a:t>
            </a:r>
          </a:p>
        </p:txBody>
      </p:sp>
      <p:graphicFrame>
        <p:nvGraphicFramePr>
          <p:cNvPr id="5" name="Content Placeholder 2">
            <a:extLst>
              <a:ext uri="{FF2B5EF4-FFF2-40B4-BE49-F238E27FC236}">
                <a16:creationId xmlns:a16="http://schemas.microsoft.com/office/drawing/2014/main" id="{1B588E4E-D4FD-4D46-8C8D-D61CE743C652}"/>
              </a:ext>
            </a:extLst>
          </p:cNvPr>
          <p:cNvGraphicFramePr>
            <a:graphicFrameLocks noGrp="1"/>
          </p:cNvGraphicFramePr>
          <p:nvPr>
            <p:ph idx="1"/>
            <p:extLst>
              <p:ext uri="{D42A27DB-BD31-4B8C-83A1-F6EECF244321}">
                <p14:modId xmlns:p14="http://schemas.microsoft.com/office/powerpoint/2010/main" val="2135855609"/>
              </p:ext>
            </p:extLst>
          </p:nvPr>
        </p:nvGraphicFramePr>
        <p:xfrm>
          <a:off x="4277802" y="901700"/>
          <a:ext cx="7354955" cy="482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18755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DCD9-B636-4777-A786-9395794027D7}"/>
              </a:ext>
            </a:extLst>
          </p:cNvPr>
          <p:cNvSpPr>
            <a:spLocks noGrp="1"/>
          </p:cNvSpPr>
          <p:nvPr>
            <p:ph type="title"/>
          </p:nvPr>
        </p:nvSpPr>
        <p:spPr>
          <a:xfrm>
            <a:off x="685801" y="643466"/>
            <a:ext cx="2590799" cy="4995333"/>
          </a:xfrm>
        </p:spPr>
        <p:txBody>
          <a:bodyPr>
            <a:normAutofit/>
          </a:bodyPr>
          <a:lstStyle/>
          <a:p>
            <a:r>
              <a:rPr lang="en-US" sz="3300" dirty="0">
                <a:solidFill>
                  <a:srgbClr val="FFFFFF"/>
                </a:solidFill>
              </a:rPr>
              <a:t>Hostile Environment Elements: </a:t>
            </a:r>
            <a:br>
              <a:rPr lang="en-US" sz="3300" dirty="0">
                <a:solidFill>
                  <a:srgbClr val="FFFFFF"/>
                </a:solidFill>
              </a:rPr>
            </a:br>
            <a:r>
              <a:rPr lang="en-US" sz="3300" dirty="0">
                <a:solidFill>
                  <a:srgbClr val="FFFFFF"/>
                </a:solidFill>
              </a:rPr>
              <a:t>4. … that is objectively and subjectively offensive …</a:t>
            </a:r>
          </a:p>
        </p:txBody>
      </p:sp>
      <p:graphicFrame>
        <p:nvGraphicFramePr>
          <p:cNvPr id="5" name="Content Placeholder 2">
            <a:extLst>
              <a:ext uri="{FF2B5EF4-FFF2-40B4-BE49-F238E27FC236}">
                <a16:creationId xmlns:a16="http://schemas.microsoft.com/office/drawing/2014/main" id="{FF12F569-7B5B-4718-96B1-F0333A2BFC96}"/>
              </a:ext>
            </a:extLst>
          </p:cNvPr>
          <p:cNvGraphicFramePr>
            <a:graphicFrameLocks noGrp="1"/>
          </p:cNvGraphicFramePr>
          <p:nvPr>
            <p:ph idx="1"/>
            <p:extLst>
              <p:ext uri="{D42A27DB-BD31-4B8C-83A1-F6EECF244321}">
                <p14:modId xmlns:p14="http://schemas.microsoft.com/office/powerpoint/2010/main" val="290783491"/>
              </p:ext>
            </p:extLst>
          </p:nvPr>
        </p:nvGraphicFramePr>
        <p:xfrm>
          <a:off x="4590473" y="110837"/>
          <a:ext cx="6763327" cy="6631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15609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1825-4C26-4D58-A5BF-22ED6EAAED6A}"/>
              </a:ext>
            </a:extLst>
          </p:cNvPr>
          <p:cNvSpPr>
            <a:spLocks noGrp="1"/>
          </p:cNvSpPr>
          <p:nvPr>
            <p:ph type="title"/>
          </p:nvPr>
        </p:nvSpPr>
        <p:spPr>
          <a:xfrm>
            <a:off x="685801" y="643466"/>
            <a:ext cx="2590799" cy="4995333"/>
          </a:xfrm>
        </p:spPr>
        <p:txBody>
          <a:bodyPr>
            <a:normAutofit/>
          </a:bodyPr>
          <a:lstStyle/>
          <a:p>
            <a:r>
              <a:rPr lang="en-US" sz="3300" dirty="0">
                <a:solidFill>
                  <a:srgbClr val="FFFFFF"/>
                </a:solidFill>
              </a:rPr>
              <a:t>Hostile Environment Elements: </a:t>
            </a:r>
            <a:br>
              <a:rPr lang="en-US" sz="3300" dirty="0">
                <a:solidFill>
                  <a:srgbClr val="FFFFFF"/>
                </a:solidFill>
              </a:rPr>
            </a:br>
            <a:r>
              <a:rPr lang="en-US" sz="3300" dirty="0">
                <a:solidFill>
                  <a:srgbClr val="FFFFFF"/>
                </a:solidFill>
              </a:rPr>
              <a:t>5. … and sufficiently severe and pervasive … </a:t>
            </a:r>
          </a:p>
        </p:txBody>
      </p:sp>
      <p:graphicFrame>
        <p:nvGraphicFramePr>
          <p:cNvPr id="5" name="Content Placeholder 2">
            <a:extLst>
              <a:ext uri="{FF2B5EF4-FFF2-40B4-BE49-F238E27FC236}">
                <a16:creationId xmlns:a16="http://schemas.microsoft.com/office/drawing/2014/main" id="{92316B35-E78C-42B8-84D2-C87B85ED1AE0}"/>
              </a:ext>
            </a:extLst>
          </p:cNvPr>
          <p:cNvGraphicFramePr>
            <a:graphicFrameLocks noGrp="1"/>
          </p:cNvGraphicFramePr>
          <p:nvPr>
            <p:ph idx="1"/>
            <p:extLst>
              <p:ext uri="{D42A27DB-BD31-4B8C-83A1-F6EECF244321}">
                <p14:modId xmlns:p14="http://schemas.microsoft.com/office/powerpoint/2010/main" val="2897250117"/>
              </p:ext>
            </p:extLst>
          </p:nvPr>
        </p:nvGraphicFramePr>
        <p:xfrm>
          <a:off x="4389121" y="254443"/>
          <a:ext cx="6964680" cy="601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69A801E6-DDF9-4FD2-B677-C04D4200C180}"/>
              </a:ext>
            </a:extLst>
          </p:cNvPr>
          <p:cNvGrpSpPr/>
          <p:nvPr/>
        </p:nvGrpSpPr>
        <p:grpSpPr>
          <a:xfrm>
            <a:off x="5523505" y="5022637"/>
            <a:ext cx="6037691" cy="1324691"/>
            <a:chOff x="-303992" y="1376560"/>
            <a:chExt cx="5919978" cy="1324691"/>
          </a:xfrm>
        </p:grpSpPr>
        <p:sp>
          <p:nvSpPr>
            <p:cNvPr id="7" name="Rectangle: Rounded Corners 6">
              <a:extLst>
                <a:ext uri="{FF2B5EF4-FFF2-40B4-BE49-F238E27FC236}">
                  <a16:creationId xmlns:a16="http://schemas.microsoft.com/office/drawing/2014/main" id="{A7B57863-4B31-4A4A-B368-40B76323921E}"/>
                </a:ext>
              </a:extLst>
            </p:cNvPr>
            <p:cNvSpPr/>
            <p:nvPr/>
          </p:nvSpPr>
          <p:spPr>
            <a:xfrm>
              <a:off x="-303992" y="1376560"/>
              <a:ext cx="5919978" cy="1324691"/>
            </a:xfrm>
            <a:prstGeom prst="roundRect">
              <a:avLst>
                <a:gd name="adj" fmla="val 10000"/>
              </a:avLst>
            </a:prstGeom>
            <a:solidFill>
              <a:schemeClr val="accent1">
                <a:lumMod val="50000"/>
              </a:schemeClr>
            </a:solidFill>
          </p:spPr>
          <p:style>
            <a:lnRef idx="0">
              <a:schemeClr val="lt1">
                <a:hueOff val="0"/>
                <a:satOff val="0"/>
                <a:lumOff val="0"/>
                <a:alphaOff val="0"/>
              </a:schemeClr>
            </a:lnRef>
            <a:fillRef idx="3">
              <a:schemeClr val="accent5">
                <a:hueOff val="-419932"/>
                <a:satOff val="22824"/>
                <a:lumOff val="-4216"/>
                <a:alphaOff val="0"/>
              </a:schemeClr>
            </a:fillRef>
            <a:effectRef idx="2">
              <a:schemeClr val="accent5">
                <a:hueOff val="-419932"/>
                <a:satOff val="22824"/>
                <a:lumOff val="-4216"/>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C9686811-F987-44D9-9A21-AD898EBA0D42}"/>
                </a:ext>
              </a:extLst>
            </p:cNvPr>
            <p:cNvSpPr txBox="1"/>
            <p:nvPr/>
          </p:nvSpPr>
          <p:spPr>
            <a:xfrm>
              <a:off x="103008" y="1426554"/>
              <a:ext cx="4146297" cy="124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Conduct that </a:t>
              </a:r>
              <a:r>
                <a:rPr lang="en-US" sz="2000" dirty="0"/>
                <a:t>lacks sexual overtones but is still “hostile” (e.g., a threat of violence) can help meet the “severe and pervasive” test.</a:t>
              </a:r>
              <a:endParaRPr lang="en-US" sz="2000" kern="1200" dirty="0"/>
            </a:p>
          </p:txBody>
        </p:sp>
      </p:grpSp>
      <p:grpSp>
        <p:nvGrpSpPr>
          <p:cNvPr id="9" name="Group 8">
            <a:extLst>
              <a:ext uri="{FF2B5EF4-FFF2-40B4-BE49-F238E27FC236}">
                <a16:creationId xmlns:a16="http://schemas.microsoft.com/office/drawing/2014/main" id="{25B5907D-DA82-49E7-992A-FF6EB9A3FA85}"/>
              </a:ext>
            </a:extLst>
          </p:cNvPr>
          <p:cNvGrpSpPr/>
          <p:nvPr/>
        </p:nvGrpSpPr>
        <p:grpSpPr>
          <a:xfrm>
            <a:off x="9909870" y="4435771"/>
            <a:ext cx="1173731" cy="1173731"/>
            <a:chOff x="5149839" y="2443394"/>
            <a:chExt cx="1173731" cy="1173731"/>
          </a:xfrm>
        </p:grpSpPr>
        <p:sp>
          <p:nvSpPr>
            <p:cNvPr id="11" name="Arrow: Down 10">
              <a:extLst>
                <a:ext uri="{FF2B5EF4-FFF2-40B4-BE49-F238E27FC236}">
                  <a16:creationId xmlns:a16="http://schemas.microsoft.com/office/drawing/2014/main" id="{AE2E4E8E-AC9C-4F9A-8CFD-3F5664DF69AF}"/>
                </a:ext>
              </a:extLst>
            </p:cNvPr>
            <p:cNvSpPr/>
            <p:nvPr/>
          </p:nvSpPr>
          <p:spPr>
            <a:xfrm>
              <a:off x="5149839" y="2443394"/>
              <a:ext cx="1173731" cy="1173731"/>
            </a:xfrm>
            <a:prstGeom prst="downArrow">
              <a:avLst>
                <a:gd name="adj1" fmla="val 55000"/>
                <a:gd name="adj2" fmla="val 45000"/>
              </a:avLst>
            </a:prstGeom>
          </p:spPr>
          <p:style>
            <a:lnRef idx="1">
              <a:schemeClr val="accent5">
                <a:tint val="40000"/>
                <a:alpha val="90000"/>
                <a:hueOff val="0"/>
                <a:satOff val="0"/>
                <a:lumOff val="0"/>
                <a:alphaOff val="0"/>
              </a:schemeClr>
            </a:lnRef>
            <a:fillRef idx="1">
              <a:schemeClr val="accent5">
                <a:tint val="40000"/>
                <a:alpha val="90000"/>
                <a:hueOff val="-1353490"/>
                <a:satOff val="24994"/>
                <a:lumOff val="61"/>
                <a:alphaOff val="0"/>
              </a:schemeClr>
            </a:fillRef>
            <a:effectRef idx="0">
              <a:schemeClr val="accent5">
                <a:tint val="40000"/>
                <a:alpha val="90000"/>
                <a:hueOff val="-1353490"/>
                <a:satOff val="24994"/>
                <a:lumOff val="61"/>
                <a:alphaOff val="0"/>
              </a:schemeClr>
            </a:effectRef>
            <a:fontRef idx="minor">
              <a:schemeClr val="dk1">
                <a:hueOff val="0"/>
                <a:satOff val="0"/>
                <a:lumOff val="0"/>
                <a:alphaOff val="0"/>
              </a:schemeClr>
            </a:fontRef>
          </p:style>
          <p:txBody>
            <a:bodyPr/>
            <a:lstStyle/>
            <a:p>
              <a:endParaRPr lang="en-US"/>
            </a:p>
          </p:txBody>
        </p:sp>
        <p:sp>
          <p:nvSpPr>
            <p:cNvPr id="13" name="Arrow: Down 4">
              <a:extLst>
                <a:ext uri="{FF2B5EF4-FFF2-40B4-BE49-F238E27FC236}">
                  <a16:creationId xmlns:a16="http://schemas.microsoft.com/office/drawing/2014/main" id="{742695E1-B96A-42A6-B166-E52348617A65}"/>
                </a:ext>
              </a:extLst>
            </p:cNvPr>
            <p:cNvSpPr txBox="1"/>
            <p:nvPr/>
          </p:nvSpPr>
          <p:spPr>
            <a:xfrm>
              <a:off x="5413928" y="2443394"/>
              <a:ext cx="645553" cy="883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grpSp>
    </p:spTree>
    <p:extLst>
      <p:ext uri="{BB962C8B-B14F-4D97-AF65-F5344CB8AC3E}">
        <p14:creationId xmlns:p14="http://schemas.microsoft.com/office/powerpoint/2010/main" val="1032167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B70-05D5-48C9-9953-57D96E38CDE1}"/>
              </a:ext>
            </a:extLst>
          </p:cNvPr>
          <p:cNvSpPr>
            <a:spLocks noGrp="1"/>
          </p:cNvSpPr>
          <p:nvPr>
            <p:ph type="title"/>
          </p:nvPr>
        </p:nvSpPr>
        <p:spPr>
          <a:xfrm>
            <a:off x="685801" y="643466"/>
            <a:ext cx="3237270" cy="4995333"/>
          </a:xfrm>
        </p:spPr>
        <p:txBody>
          <a:bodyPr>
            <a:normAutofit/>
          </a:bodyPr>
          <a:lstStyle/>
          <a:p>
            <a:r>
              <a:rPr lang="en-US" dirty="0">
                <a:solidFill>
                  <a:srgbClr val="FFFFFF"/>
                </a:solidFill>
              </a:rPr>
              <a:t>Hostile Environment Elements: </a:t>
            </a:r>
            <a:br>
              <a:rPr lang="en-US" dirty="0">
                <a:solidFill>
                  <a:srgbClr val="FFFFFF"/>
                </a:solidFill>
              </a:rPr>
            </a:br>
            <a:r>
              <a:rPr lang="en-US" dirty="0">
                <a:solidFill>
                  <a:srgbClr val="FFFFFF"/>
                </a:solidFill>
              </a:rPr>
              <a:t>5 (cont.) …severe &amp; pervasive …</a:t>
            </a:r>
          </a:p>
        </p:txBody>
      </p:sp>
      <p:graphicFrame>
        <p:nvGraphicFramePr>
          <p:cNvPr id="5" name="Content Placeholder 2">
            <a:extLst>
              <a:ext uri="{FF2B5EF4-FFF2-40B4-BE49-F238E27FC236}">
                <a16:creationId xmlns:a16="http://schemas.microsoft.com/office/drawing/2014/main" id="{6EE2453A-116A-446E-8A6F-365873C30F38}"/>
              </a:ext>
            </a:extLst>
          </p:cNvPr>
          <p:cNvGraphicFramePr>
            <a:graphicFrameLocks noGrp="1"/>
          </p:cNvGraphicFramePr>
          <p:nvPr>
            <p:ph idx="1"/>
            <p:extLst>
              <p:ext uri="{D42A27DB-BD31-4B8C-83A1-F6EECF244321}">
                <p14:modId xmlns:p14="http://schemas.microsoft.com/office/powerpoint/2010/main" val="2913943520"/>
              </p:ext>
            </p:extLst>
          </p:nvPr>
        </p:nvGraphicFramePr>
        <p:xfrm>
          <a:off x="4540194" y="445273"/>
          <a:ext cx="7060759" cy="619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7653707-E579-4450-B9A5-FE0A88BFE073}"/>
              </a:ext>
            </a:extLst>
          </p:cNvPr>
          <p:cNvSpPr txBox="1"/>
          <p:nvPr/>
        </p:nvSpPr>
        <p:spPr>
          <a:xfrm>
            <a:off x="7735125" y="3141132"/>
            <a:ext cx="1593602" cy="461665"/>
          </a:xfrm>
          <a:prstGeom prst="rect">
            <a:avLst/>
          </a:prstGeom>
          <a:noFill/>
        </p:spPr>
        <p:txBody>
          <a:bodyPr wrap="square" rtlCol="0">
            <a:spAutoFit/>
          </a:bodyPr>
          <a:lstStyle/>
          <a:p>
            <a:pPr lvl="0"/>
            <a:r>
              <a:rPr lang="en-US" sz="2400" b="1" dirty="0">
                <a:solidFill>
                  <a:schemeClr val="bg1"/>
                </a:solidFill>
              </a:rPr>
              <a:t>BUT …</a:t>
            </a:r>
          </a:p>
        </p:txBody>
      </p:sp>
    </p:spTree>
    <p:extLst>
      <p:ext uri="{BB962C8B-B14F-4D97-AF65-F5344CB8AC3E}">
        <p14:creationId xmlns:p14="http://schemas.microsoft.com/office/powerpoint/2010/main" val="151758099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9E6B-E108-42C4-94A9-274CEEC06C7A}"/>
              </a:ext>
            </a:extLst>
          </p:cNvPr>
          <p:cNvSpPr>
            <a:spLocks noGrp="1"/>
          </p:cNvSpPr>
          <p:nvPr>
            <p:ph type="title"/>
          </p:nvPr>
        </p:nvSpPr>
        <p:spPr>
          <a:xfrm>
            <a:off x="913795" y="609600"/>
            <a:ext cx="10353762" cy="970450"/>
          </a:xfrm>
        </p:spPr>
        <p:txBody>
          <a:bodyPr>
            <a:normAutofit fontScale="90000"/>
          </a:bodyPr>
          <a:lstStyle/>
          <a:p>
            <a:r>
              <a:rPr lang="en-US" dirty="0">
                <a:solidFill>
                  <a:srgbClr val="FFFFFF"/>
                </a:solidFill>
              </a:rPr>
              <a:t>Hostile Environment Elements:   </a:t>
            </a:r>
            <a:r>
              <a:rPr lang="en-US" sz="3700" dirty="0">
                <a:solidFill>
                  <a:schemeClr val="tx1"/>
                </a:solidFill>
              </a:rPr>
              <a:t>6.  … to adversely change terms and conditions. </a:t>
            </a:r>
          </a:p>
        </p:txBody>
      </p:sp>
      <p:pic>
        <p:nvPicPr>
          <p:cNvPr id="12"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xmlns=""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945F387C-5DB6-42D4-B4D2-EACCD0E8F173}"/>
              </a:ext>
            </a:extLst>
          </p:cNvPr>
          <p:cNvGraphicFramePr>
            <a:graphicFrameLocks noGrp="1"/>
          </p:cNvGraphicFramePr>
          <p:nvPr>
            <p:ph idx="1"/>
            <p:extLst>
              <p:ext uri="{D42A27DB-BD31-4B8C-83A1-F6EECF244321}">
                <p14:modId xmlns:p14="http://schemas.microsoft.com/office/powerpoint/2010/main" val="3771689968"/>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19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42DDC-32CB-489A-BE3B-BF19EB5E53B9}"/>
              </a:ext>
            </a:extLst>
          </p:cNvPr>
          <p:cNvSpPr>
            <a:spLocks noGrp="1"/>
          </p:cNvSpPr>
          <p:nvPr>
            <p:ph type="title"/>
          </p:nvPr>
        </p:nvSpPr>
        <p:spPr>
          <a:xfrm>
            <a:off x="913795" y="963506"/>
            <a:ext cx="3740815" cy="4827693"/>
          </a:xfrm>
        </p:spPr>
        <p:txBody>
          <a:bodyPr>
            <a:normAutofit/>
          </a:bodyPr>
          <a:lstStyle/>
          <a:p>
            <a:pPr algn="r"/>
            <a:r>
              <a:rPr lang="en-US"/>
              <a:t>2. Harassment of Employees</a:t>
            </a:r>
          </a:p>
        </p:txBody>
      </p:sp>
      <p:cxnSp>
        <p:nvCxnSpPr>
          <p:cNvPr id="24" name="Straight Connector 23">
            <a:extLst>
              <a:ext uri="{FF2B5EF4-FFF2-40B4-BE49-F238E27FC236}">
                <a16:creationId xmlns:a16="http://schemas.microsoft.com/office/drawing/2014/main"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5B6293-539D-4910-B1B3-6F8DF1CE92EE}"/>
              </a:ext>
            </a:extLst>
          </p:cNvPr>
          <p:cNvSpPr>
            <a:spLocks noGrp="1"/>
          </p:cNvSpPr>
          <p:nvPr>
            <p:ph idx="1"/>
          </p:nvPr>
        </p:nvSpPr>
        <p:spPr>
          <a:xfrm>
            <a:off x="5307765" y="963507"/>
            <a:ext cx="5959791" cy="4827694"/>
          </a:xfrm>
          <a:effectLst/>
        </p:spPr>
        <p:txBody>
          <a:bodyPr anchor="ctr">
            <a:normAutofit/>
          </a:bodyPr>
          <a:lstStyle/>
          <a:p>
            <a:pPr>
              <a:buClr>
                <a:srgbClr val="AE7763"/>
              </a:buClr>
            </a:pPr>
            <a:r>
              <a:rPr lang="en-US" dirty="0">
                <a:solidFill>
                  <a:schemeClr val="tx1"/>
                </a:solidFill>
              </a:rPr>
              <a:t>The early law of sexual harassment was part of employment law.  Everything covered under “Basics” applies here.</a:t>
            </a:r>
          </a:p>
          <a:p>
            <a:pPr>
              <a:buClr>
                <a:srgbClr val="AE7763"/>
              </a:buClr>
            </a:pPr>
            <a:r>
              <a:rPr lang="en-US" dirty="0">
                <a:solidFill>
                  <a:schemeClr val="tx1"/>
                </a:solidFill>
              </a:rPr>
              <a:t>Some of the focus of employment cases concerns whether the “entity” (the School) is responsible for, or not responsible for, the behavior of a supervisors, co-employees, and others.</a:t>
            </a:r>
          </a:p>
          <a:p>
            <a:pPr>
              <a:buClr>
                <a:srgbClr val="AE7763"/>
              </a:buClr>
            </a:pPr>
            <a:r>
              <a:rPr lang="en-US" dirty="0">
                <a:solidFill>
                  <a:schemeClr val="tx1"/>
                </a:solidFill>
              </a:rPr>
              <a:t>Seemingly “technical” decisions on this entity-liability issue have shaped portions of sexual harassment law.</a:t>
            </a:r>
          </a:p>
        </p:txBody>
      </p:sp>
    </p:spTree>
    <p:extLst>
      <p:ext uri="{BB962C8B-B14F-4D97-AF65-F5344CB8AC3E}">
        <p14:creationId xmlns:p14="http://schemas.microsoft.com/office/powerpoint/2010/main" val="176925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0C93-79C9-4AB0-92AB-436C71983648}"/>
              </a:ext>
            </a:extLst>
          </p:cNvPr>
          <p:cNvSpPr>
            <a:spLocks noGrp="1"/>
          </p:cNvSpPr>
          <p:nvPr>
            <p:ph type="title"/>
          </p:nvPr>
        </p:nvSpPr>
        <p:spPr>
          <a:xfrm>
            <a:off x="633743" y="609599"/>
            <a:ext cx="3413156" cy="5273675"/>
          </a:xfrm>
        </p:spPr>
        <p:txBody>
          <a:bodyPr>
            <a:normAutofit/>
          </a:bodyPr>
          <a:lstStyle/>
          <a:p>
            <a:r>
              <a:rPr lang="en-US" dirty="0"/>
              <a:t>Vicarious Liability Issues (with apologies for legalese)</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6D99568F-D90A-45A1-96B2-2C63C8617560}"/>
              </a:ext>
            </a:extLst>
          </p:cNvPr>
          <p:cNvGraphicFramePr>
            <a:graphicFrameLocks noGrp="1"/>
          </p:cNvGraphicFramePr>
          <p:nvPr>
            <p:ph idx="1"/>
            <p:extLst>
              <p:ext uri="{D42A27DB-BD31-4B8C-83A1-F6EECF244321}">
                <p14:modId xmlns:p14="http://schemas.microsoft.com/office/powerpoint/2010/main" val="3519138273"/>
              </p:ext>
            </p:extLst>
          </p:nvPr>
        </p:nvGraphicFramePr>
        <p:xfrm>
          <a:off x="5282521" y="709683"/>
          <a:ext cx="6266011" cy="5425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13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AAAC-6CFB-4168-9A76-36906B231D6C}"/>
              </a:ext>
            </a:extLst>
          </p:cNvPr>
          <p:cNvSpPr>
            <a:spLocks noGrp="1"/>
          </p:cNvSpPr>
          <p:nvPr>
            <p:ph type="title"/>
          </p:nvPr>
        </p:nvSpPr>
        <p:spPr>
          <a:xfrm>
            <a:off x="685801" y="643466"/>
            <a:ext cx="2590799" cy="4995333"/>
          </a:xfrm>
        </p:spPr>
        <p:txBody>
          <a:bodyPr>
            <a:normAutofit/>
          </a:bodyPr>
          <a:lstStyle/>
          <a:p>
            <a:r>
              <a:rPr lang="en-US" sz="3100" dirty="0">
                <a:solidFill>
                  <a:srgbClr val="FFFFFF"/>
                </a:solidFill>
              </a:rPr>
              <a:t>What Laws Prohibit Sexual Harassment?</a:t>
            </a:r>
          </a:p>
        </p:txBody>
      </p:sp>
      <p:graphicFrame>
        <p:nvGraphicFramePr>
          <p:cNvPr id="5" name="Content Placeholder 2">
            <a:extLst>
              <a:ext uri="{FF2B5EF4-FFF2-40B4-BE49-F238E27FC236}">
                <a16:creationId xmlns:a16="http://schemas.microsoft.com/office/drawing/2014/main" id="{200612F7-05CC-4622-B6EB-65818506E8CE}"/>
              </a:ext>
            </a:extLst>
          </p:cNvPr>
          <p:cNvGraphicFramePr>
            <a:graphicFrameLocks noGrp="1"/>
          </p:cNvGraphicFramePr>
          <p:nvPr>
            <p:ph idx="1"/>
            <p:extLst>
              <p:ext uri="{D42A27DB-BD31-4B8C-83A1-F6EECF244321}">
                <p14:modId xmlns:p14="http://schemas.microsoft.com/office/powerpoint/2010/main" val="4148249458"/>
              </p:ext>
            </p:extLst>
          </p:nvPr>
        </p:nvGraphicFramePr>
        <p:xfrm>
          <a:off x="3154017" y="-1"/>
          <a:ext cx="9037983" cy="6611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2696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549F-368C-4ABF-A5B3-3DC18695AB29}"/>
              </a:ext>
            </a:extLst>
          </p:cNvPr>
          <p:cNvSpPr>
            <a:spLocks noGrp="1"/>
          </p:cNvSpPr>
          <p:nvPr>
            <p:ph type="title"/>
          </p:nvPr>
        </p:nvSpPr>
        <p:spPr>
          <a:xfrm>
            <a:off x="685801" y="643466"/>
            <a:ext cx="2590799" cy="4995333"/>
          </a:xfrm>
        </p:spPr>
        <p:txBody>
          <a:bodyPr>
            <a:normAutofit fontScale="90000"/>
          </a:bodyPr>
          <a:lstStyle/>
          <a:p>
            <a:r>
              <a:rPr lang="en-US" dirty="0">
                <a:solidFill>
                  <a:srgbClr val="FFFFFF"/>
                </a:solidFill>
              </a:rPr>
              <a:t>Vicarious Liability is Subject to an Employer Defense: Adequate Internal Remedies</a:t>
            </a:r>
          </a:p>
        </p:txBody>
      </p:sp>
      <p:graphicFrame>
        <p:nvGraphicFramePr>
          <p:cNvPr id="5" name="Content Placeholder 2">
            <a:extLst>
              <a:ext uri="{FF2B5EF4-FFF2-40B4-BE49-F238E27FC236}">
                <a16:creationId xmlns:a16="http://schemas.microsoft.com/office/drawing/2014/main" id="{649694CB-4E75-42F5-956F-02B938B979AE}"/>
              </a:ext>
            </a:extLst>
          </p:cNvPr>
          <p:cNvGraphicFramePr>
            <a:graphicFrameLocks noGrp="1"/>
          </p:cNvGraphicFramePr>
          <p:nvPr>
            <p:ph idx="1"/>
            <p:extLst>
              <p:ext uri="{D42A27DB-BD31-4B8C-83A1-F6EECF244321}">
                <p14:modId xmlns:p14="http://schemas.microsoft.com/office/powerpoint/2010/main" val="2762642500"/>
              </p:ext>
            </p:extLst>
          </p:nvPr>
        </p:nvGraphicFramePr>
        <p:xfrm>
          <a:off x="4286250" y="901699"/>
          <a:ext cx="7581899" cy="515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81829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489A-673F-4E54-B085-9E05E2F748E8}"/>
              </a:ext>
            </a:extLst>
          </p:cNvPr>
          <p:cNvSpPr>
            <a:spLocks noGrp="1"/>
          </p:cNvSpPr>
          <p:nvPr>
            <p:ph type="title"/>
          </p:nvPr>
        </p:nvSpPr>
        <p:spPr>
          <a:xfrm>
            <a:off x="1028700" y="653142"/>
            <a:ext cx="10131425" cy="1219200"/>
          </a:xfrm>
        </p:spPr>
        <p:txBody>
          <a:bodyPr>
            <a:normAutofit/>
          </a:bodyPr>
          <a:lstStyle/>
          <a:p>
            <a:pPr algn="ctr"/>
            <a:r>
              <a:rPr lang="en-US" sz="4400" dirty="0">
                <a:solidFill>
                  <a:srgbClr val="FFFFFF"/>
                </a:solidFill>
              </a:rPr>
              <a:t>The Importance of Staff Reports</a:t>
            </a:r>
          </a:p>
        </p:txBody>
      </p:sp>
      <p:graphicFrame>
        <p:nvGraphicFramePr>
          <p:cNvPr id="5" name="Content Placeholder 2">
            <a:extLst>
              <a:ext uri="{FF2B5EF4-FFF2-40B4-BE49-F238E27FC236}">
                <a16:creationId xmlns:a16="http://schemas.microsoft.com/office/drawing/2014/main" id="{13A49AEB-1CE8-4B35-8F46-A3EF0C0F2F32}"/>
              </a:ext>
            </a:extLst>
          </p:cNvPr>
          <p:cNvGraphicFramePr>
            <a:graphicFrameLocks noGrp="1"/>
          </p:cNvGraphicFramePr>
          <p:nvPr>
            <p:ph idx="1"/>
            <p:extLst>
              <p:ext uri="{D42A27DB-BD31-4B8C-83A1-F6EECF244321}">
                <p14:modId xmlns:p14="http://schemas.microsoft.com/office/powerpoint/2010/main" val="2892286420"/>
              </p:ext>
            </p:extLst>
          </p:nvPr>
        </p:nvGraphicFramePr>
        <p:xfrm>
          <a:off x="1028700" y="2743200"/>
          <a:ext cx="10131425" cy="3570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29347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AC224410-FF86-4FBB-A05E-61232D4B1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8">
            <a:extLst>
              <a:ext uri="{FF2B5EF4-FFF2-40B4-BE49-F238E27FC236}">
                <a16:creationId xmlns:a16="http://schemas.microsoft.com/office/drawing/2014/main" id="{F3BDD110-869E-4A8C-9250-C7AE5C840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30D53F-6C6A-45B7-A0CA-E526117BEEBE}"/>
              </a:ext>
            </a:extLst>
          </p:cNvPr>
          <p:cNvSpPr>
            <a:spLocks noGrp="1"/>
          </p:cNvSpPr>
          <p:nvPr>
            <p:ph type="title"/>
          </p:nvPr>
        </p:nvSpPr>
        <p:spPr>
          <a:xfrm>
            <a:off x="900506" y="1118808"/>
            <a:ext cx="4671467" cy="4747683"/>
          </a:xfrm>
        </p:spPr>
        <p:txBody>
          <a:bodyPr anchor="ctr">
            <a:normAutofit/>
          </a:bodyPr>
          <a:lstStyle/>
          <a:p>
            <a:pPr algn="l"/>
            <a:r>
              <a:rPr lang="en-US" sz="4800" dirty="0"/>
              <a:t>3. Harassment of Students by Employees</a:t>
            </a:r>
          </a:p>
        </p:txBody>
      </p:sp>
      <p:sp>
        <p:nvSpPr>
          <p:cNvPr id="3" name="Content Placeholder 2">
            <a:extLst>
              <a:ext uri="{FF2B5EF4-FFF2-40B4-BE49-F238E27FC236}">
                <a16:creationId xmlns:a16="http://schemas.microsoft.com/office/drawing/2014/main" id="{8D1014D8-8C6D-4240-A0FD-D6D219520420}"/>
              </a:ext>
            </a:extLst>
          </p:cNvPr>
          <p:cNvSpPr>
            <a:spLocks noGrp="1"/>
          </p:cNvSpPr>
          <p:nvPr>
            <p:ph idx="1"/>
          </p:nvPr>
        </p:nvSpPr>
        <p:spPr>
          <a:xfrm>
            <a:off x="6498769" y="180975"/>
            <a:ext cx="5531306" cy="6477000"/>
          </a:xfrm>
          <a:effectLst/>
        </p:spPr>
        <p:txBody>
          <a:bodyPr anchor="ctr">
            <a:normAutofit/>
          </a:bodyPr>
          <a:lstStyle/>
          <a:p>
            <a:pPr>
              <a:lnSpc>
                <a:spcPct val="90000"/>
              </a:lnSpc>
              <a:buClr>
                <a:srgbClr val="AA6F60"/>
              </a:buClr>
            </a:pPr>
            <a:r>
              <a:rPr lang="en-US" sz="1800" b="1" dirty="0">
                <a:solidFill>
                  <a:schemeClr val="tx1"/>
                </a:solidFill>
              </a:rPr>
              <a:t>When we turn to students, Title IX becomes the key source of law.  As Title IX follows federal funds, general cases on the relationship of liability to federal funding apply. </a:t>
            </a:r>
          </a:p>
          <a:p>
            <a:pPr>
              <a:lnSpc>
                <a:spcPct val="90000"/>
              </a:lnSpc>
              <a:buClr>
                <a:srgbClr val="AA6F60"/>
              </a:buClr>
            </a:pPr>
            <a:r>
              <a:rPr lang="en-US" sz="1800" b="1" dirty="0">
                <a:solidFill>
                  <a:schemeClr val="tx1"/>
                </a:solidFill>
              </a:rPr>
              <a:t>The focus also shifts from the benefits of work (pay, working conditions, job assignments, etc.) to the “aids, benefits and services” provided students ― most fundamentally, education itself.</a:t>
            </a:r>
          </a:p>
          <a:p>
            <a:pPr>
              <a:lnSpc>
                <a:spcPct val="90000"/>
              </a:lnSpc>
              <a:buClr>
                <a:srgbClr val="AA6F60"/>
              </a:buClr>
            </a:pPr>
            <a:r>
              <a:rPr lang="en-US" sz="1800" b="1" dirty="0">
                <a:solidFill>
                  <a:schemeClr val="tx1"/>
                </a:solidFill>
              </a:rPr>
              <a:t>And while employment relations run between adults, schools have a special responsibility to safeguard the health and well-being of the children entrusted to their care.</a:t>
            </a:r>
          </a:p>
          <a:p>
            <a:pPr>
              <a:lnSpc>
                <a:spcPct val="90000"/>
              </a:lnSpc>
              <a:buClr>
                <a:srgbClr val="AA6F60"/>
              </a:buClr>
            </a:pPr>
            <a:r>
              <a:rPr lang="en-US" sz="1800" b="1" dirty="0">
                <a:solidFill>
                  <a:schemeClr val="tx1"/>
                </a:solidFill>
              </a:rPr>
              <a:t>The Title IX background, change in the nature of the “benefit,” level of school responsibility, and the minority of students alter the analysis when a school employee or volunteer harasses a student ― though, in the end, the rules are similar.</a:t>
            </a:r>
          </a:p>
          <a:p>
            <a:pPr>
              <a:lnSpc>
                <a:spcPct val="90000"/>
              </a:lnSpc>
              <a:buClr>
                <a:srgbClr val="AA6F60"/>
              </a:buClr>
            </a:pPr>
            <a:r>
              <a:rPr lang="en-US" sz="1800" b="1" dirty="0">
                <a:solidFill>
                  <a:schemeClr val="tx1"/>
                </a:solidFill>
              </a:rPr>
              <a:t>Here, failure to act after any notice is “deliberate indifference” under </a:t>
            </a:r>
            <a:r>
              <a:rPr lang="en-US" sz="1800" b="1" i="1" dirty="0" err="1">
                <a:solidFill>
                  <a:schemeClr val="tx1"/>
                </a:solidFill>
              </a:rPr>
              <a:t>Gebser</a:t>
            </a:r>
            <a:r>
              <a:rPr lang="en-US" sz="1800" b="1" i="1" dirty="0">
                <a:solidFill>
                  <a:schemeClr val="tx1"/>
                </a:solidFill>
              </a:rPr>
              <a:t> v. Lago Vista </a:t>
            </a:r>
            <a:r>
              <a:rPr lang="en-US" sz="1800" b="1" i="1" dirty="0" err="1">
                <a:solidFill>
                  <a:schemeClr val="tx1"/>
                </a:solidFill>
              </a:rPr>
              <a:t>Indp</a:t>
            </a:r>
            <a:r>
              <a:rPr lang="en-US" sz="1800" b="1" i="1" dirty="0">
                <a:solidFill>
                  <a:schemeClr val="tx1"/>
                </a:solidFill>
              </a:rPr>
              <a:t> Sch. Dist</a:t>
            </a:r>
            <a:r>
              <a:rPr lang="en-US" sz="1800" b="1" dirty="0">
                <a:solidFill>
                  <a:schemeClr val="tx1"/>
                </a:solidFill>
              </a:rPr>
              <a:t>., 524 U.S. 274 (1998).</a:t>
            </a:r>
          </a:p>
          <a:p>
            <a:pPr>
              <a:lnSpc>
                <a:spcPct val="90000"/>
              </a:lnSpc>
              <a:buClr>
                <a:srgbClr val="AA6F60"/>
              </a:buClr>
            </a:pPr>
            <a:endParaRPr lang="en-US" sz="1400" dirty="0">
              <a:solidFill>
                <a:schemeClr val="tx1"/>
              </a:solidFill>
            </a:endParaRPr>
          </a:p>
        </p:txBody>
      </p:sp>
    </p:spTree>
    <p:extLst>
      <p:ext uri="{BB962C8B-B14F-4D97-AF65-F5344CB8AC3E}">
        <p14:creationId xmlns:p14="http://schemas.microsoft.com/office/powerpoint/2010/main" val="311476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DFE9-5013-4221-9E46-108700490553}"/>
              </a:ext>
            </a:extLst>
          </p:cNvPr>
          <p:cNvSpPr>
            <a:spLocks noGrp="1"/>
          </p:cNvSpPr>
          <p:nvPr>
            <p:ph type="title"/>
          </p:nvPr>
        </p:nvSpPr>
        <p:spPr>
          <a:xfrm>
            <a:off x="685801" y="643466"/>
            <a:ext cx="2590799" cy="4995333"/>
          </a:xfrm>
        </p:spPr>
        <p:txBody>
          <a:bodyPr>
            <a:normAutofit/>
          </a:bodyPr>
          <a:lstStyle/>
          <a:p>
            <a:pPr>
              <a:lnSpc>
                <a:spcPct val="90000"/>
              </a:lnSpc>
            </a:pPr>
            <a:r>
              <a:rPr lang="en-US" sz="3300" dirty="0">
                <a:solidFill>
                  <a:srgbClr val="FFFFFF"/>
                </a:solidFill>
              </a:rPr>
              <a:t>Formal Liability: Actual Notice to a Responsible Employee and Failure to Correct</a:t>
            </a:r>
          </a:p>
        </p:txBody>
      </p:sp>
      <p:graphicFrame>
        <p:nvGraphicFramePr>
          <p:cNvPr id="5" name="Content Placeholder 2">
            <a:extLst>
              <a:ext uri="{FF2B5EF4-FFF2-40B4-BE49-F238E27FC236}">
                <a16:creationId xmlns:a16="http://schemas.microsoft.com/office/drawing/2014/main" id="{B264BFD6-4B14-4EC3-B5BE-166136ED575A}"/>
              </a:ext>
            </a:extLst>
          </p:cNvPr>
          <p:cNvGraphicFramePr>
            <a:graphicFrameLocks noGrp="1"/>
          </p:cNvGraphicFramePr>
          <p:nvPr>
            <p:ph idx="1"/>
            <p:extLst>
              <p:ext uri="{D42A27DB-BD31-4B8C-83A1-F6EECF244321}">
                <p14:modId xmlns:p14="http://schemas.microsoft.com/office/powerpoint/2010/main" val="861305225"/>
              </p:ext>
            </p:extLst>
          </p:nvPr>
        </p:nvGraphicFramePr>
        <p:xfrm>
          <a:off x="4125977" y="230909"/>
          <a:ext cx="7227824" cy="6188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2461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C224410-FF86-4FBB-A05E-61232D4B1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77">
            <a:extLst>
              <a:ext uri="{FF2B5EF4-FFF2-40B4-BE49-F238E27FC236}">
                <a16:creationId xmlns:a16="http://schemas.microsoft.com/office/drawing/2014/main" id="{F3BDD110-869E-4A8C-9250-C7AE5C840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D078E6-9EED-4E96-BC6F-5A7E8FAD418B}"/>
              </a:ext>
            </a:extLst>
          </p:cNvPr>
          <p:cNvSpPr>
            <a:spLocks noGrp="1"/>
          </p:cNvSpPr>
          <p:nvPr>
            <p:ph type="title"/>
          </p:nvPr>
        </p:nvSpPr>
        <p:spPr>
          <a:xfrm>
            <a:off x="900506" y="1118808"/>
            <a:ext cx="4671467" cy="4747683"/>
          </a:xfrm>
        </p:spPr>
        <p:txBody>
          <a:bodyPr anchor="ctr">
            <a:normAutofit/>
          </a:bodyPr>
          <a:lstStyle/>
          <a:p>
            <a:pPr algn="l"/>
            <a:r>
              <a:rPr lang="en-US" sz="4800"/>
              <a:t>4. Harassment of Students by Students</a:t>
            </a:r>
          </a:p>
        </p:txBody>
      </p:sp>
      <p:sp>
        <p:nvSpPr>
          <p:cNvPr id="3" name="Content Placeholder 2">
            <a:extLst>
              <a:ext uri="{FF2B5EF4-FFF2-40B4-BE49-F238E27FC236}">
                <a16:creationId xmlns:a16="http://schemas.microsoft.com/office/drawing/2014/main" id="{D02709FD-FBF8-422B-A8D0-1CF94DF7829E}"/>
              </a:ext>
            </a:extLst>
          </p:cNvPr>
          <p:cNvSpPr>
            <a:spLocks noGrp="1"/>
          </p:cNvSpPr>
          <p:nvPr>
            <p:ph idx="1"/>
          </p:nvPr>
        </p:nvSpPr>
        <p:spPr>
          <a:xfrm>
            <a:off x="6498769" y="1118809"/>
            <a:ext cx="5049763" cy="4747681"/>
          </a:xfrm>
          <a:effectLst/>
        </p:spPr>
        <p:txBody>
          <a:bodyPr anchor="ctr">
            <a:normAutofit/>
          </a:bodyPr>
          <a:lstStyle/>
          <a:p>
            <a:pPr>
              <a:lnSpc>
                <a:spcPct val="90000"/>
              </a:lnSpc>
              <a:buClr>
                <a:srgbClr val="E17BA2"/>
              </a:buClr>
            </a:pPr>
            <a:r>
              <a:rPr lang="en-US" sz="1700" dirty="0">
                <a:solidFill>
                  <a:schemeClr val="tx1"/>
                </a:solidFill>
              </a:rPr>
              <a:t>Schools have enhanced responsibility for the behavior their students engage in </a:t>
            </a:r>
            <a:r>
              <a:rPr lang="en-US" sz="1700" i="1" dirty="0">
                <a:solidFill>
                  <a:schemeClr val="tx1"/>
                </a:solidFill>
              </a:rPr>
              <a:t>and </a:t>
            </a:r>
            <a:r>
              <a:rPr lang="en-US" sz="1700" dirty="0">
                <a:solidFill>
                  <a:schemeClr val="tx1"/>
                </a:solidFill>
              </a:rPr>
              <a:t>the behavior their students experience ― traditionally termed </a:t>
            </a:r>
            <a:r>
              <a:rPr lang="en-US" sz="1700" i="1" dirty="0">
                <a:solidFill>
                  <a:schemeClr val="tx1"/>
                </a:solidFill>
              </a:rPr>
              <a:t>in loco parentis </a:t>
            </a:r>
            <a:r>
              <a:rPr lang="en-US" sz="1700" dirty="0">
                <a:solidFill>
                  <a:schemeClr val="tx1"/>
                </a:solidFill>
              </a:rPr>
              <a:t>(in the place of the parent).</a:t>
            </a:r>
          </a:p>
          <a:p>
            <a:pPr>
              <a:lnSpc>
                <a:spcPct val="90000"/>
              </a:lnSpc>
              <a:buClr>
                <a:srgbClr val="E17BA2"/>
              </a:buClr>
            </a:pPr>
            <a:r>
              <a:rPr lang="en-US" sz="1700" dirty="0">
                <a:solidFill>
                  <a:schemeClr val="tx1"/>
                </a:solidFill>
              </a:rPr>
              <a:t>Thus, when a student sexually harasses another student, the school has a special responsibility to control the first student and to protect the second.</a:t>
            </a:r>
          </a:p>
          <a:p>
            <a:pPr>
              <a:lnSpc>
                <a:spcPct val="90000"/>
              </a:lnSpc>
              <a:buClr>
                <a:srgbClr val="E17BA2"/>
              </a:buClr>
            </a:pPr>
            <a:r>
              <a:rPr lang="en-US" sz="1700" dirty="0">
                <a:solidFill>
                  <a:schemeClr val="tx1"/>
                </a:solidFill>
              </a:rPr>
              <a:t>At the same time, the range of behaviors students of all ages and inclinations may engage that may have sexual overtones and that may or may not be known to the school is mind boggling.</a:t>
            </a:r>
          </a:p>
          <a:p>
            <a:pPr>
              <a:lnSpc>
                <a:spcPct val="90000"/>
              </a:lnSpc>
              <a:buClr>
                <a:srgbClr val="E17BA2"/>
              </a:buClr>
            </a:pPr>
            <a:r>
              <a:rPr lang="en-US" sz="1700" dirty="0">
                <a:solidFill>
                  <a:schemeClr val="tx1"/>
                </a:solidFill>
              </a:rPr>
              <a:t>The rules on harassment of students hold schools accountable for making </a:t>
            </a:r>
            <a:r>
              <a:rPr lang="en-US" sz="1700" i="1" dirty="0">
                <a:solidFill>
                  <a:schemeClr val="tx1"/>
                </a:solidFill>
              </a:rPr>
              <a:t>reasonable </a:t>
            </a:r>
            <a:r>
              <a:rPr lang="en-US" sz="1700" dirty="0">
                <a:solidFill>
                  <a:schemeClr val="tx1"/>
                </a:solidFill>
              </a:rPr>
              <a:t>efforts to control what can be educationally destructive, without turning every playground mishap into a literal “federal case.”  </a:t>
            </a:r>
          </a:p>
        </p:txBody>
      </p:sp>
    </p:spTree>
    <p:extLst>
      <p:ext uri="{BB962C8B-B14F-4D97-AF65-F5344CB8AC3E}">
        <p14:creationId xmlns:p14="http://schemas.microsoft.com/office/powerpoint/2010/main" val="421789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8A42-18A0-4AD1-BFA8-DB5533A257C7}"/>
              </a:ext>
            </a:extLst>
          </p:cNvPr>
          <p:cNvSpPr>
            <a:spLocks noGrp="1"/>
          </p:cNvSpPr>
          <p:nvPr>
            <p:ph type="title"/>
          </p:nvPr>
        </p:nvSpPr>
        <p:spPr>
          <a:xfrm>
            <a:off x="685801" y="643466"/>
            <a:ext cx="3443747" cy="4995333"/>
          </a:xfrm>
        </p:spPr>
        <p:txBody>
          <a:bodyPr>
            <a:normAutofit/>
          </a:bodyPr>
          <a:lstStyle/>
          <a:p>
            <a:r>
              <a:rPr lang="en-US" i="1" dirty="0">
                <a:solidFill>
                  <a:srgbClr val="FFFFFF"/>
                </a:solidFill>
              </a:rPr>
              <a:t>Davis v. Monroe County, </a:t>
            </a:r>
            <a:br>
              <a:rPr lang="en-US" i="1" dirty="0">
                <a:solidFill>
                  <a:srgbClr val="FFFFFF"/>
                </a:solidFill>
              </a:rPr>
            </a:br>
            <a:r>
              <a:rPr lang="en-US" dirty="0">
                <a:solidFill>
                  <a:srgbClr val="FFFFFF"/>
                </a:solidFill>
              </a:rPr>
              <a:t>526 U.S. 629 (1999)</a:t>
            </a:r>
          </a:p>
        </p:txBody>
      </p:sp>
      <p:graphicFrame>
        <p:nvGraphicFramePr>
          <p:cNvPr id="5" name="Content Placeholder 2">
            <a:extLst>
              <a:ext uri="{FF2B5EF4-FFF2-40B4-BE49-F238E27FC236}">
                <a16:creationId xmlns:a16="http://schemas.microsoft.com/office/drawing/2014/main" id="{F8B05B8E-10E5-4EED-A3B1-86A6307097AC}"/>
              </a:ext>
            </a:extLst>
          </p:cNvPr>
          <p:cNvGraphicFramePr>
            <a:graphicFrameLocks noGrp="1"/>
          </p:cNvGraphicFramePr>
          <p:nvPr>
            <p:ph idx="1"/>
            <p:extLst>
              <p:ext uri="{D42A27DB-BD31-4B8C-83A1-F6EECF244321}">
                <p14:modId xmlns:p14="http://schemas.microsoft.com/office/powerpoint/2010/main" val="2839177357"/>
              </p:ext>
            </p:extLst>
          </p:nvPr>
        </p:nvGraphicFramePr>
        <p:xfrm>
          <a:off x="4294910" y="387926"/>
          <a:ext cx="7342908" cy="59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586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97D4-9F12-4EBB-9F3E-821938D37DFA}"/>
              </a:ext>
            </a:extLst>
          </p:cNvPr>
          <p:cNvSpPr>
            <a:spLocks noGrp="1"/>
          </p:cNvSpPr>
          <p:nvPr>
            <p:ph type="title"/>
          </p:nvPr>
        </p:nvSpPr>
        <p:spPr>
          <a:xfrm>
            <a:off x="685801" y="643466"/>
            <a:ext cx="2590799" cy="4995333"/>
          </a:xfrm>
        </p:spPr>
        <p:txBody>
          <a:bodyPr>
            <a:normAutofit/>
          </a:bodyPr>
          <a:lstStyle/>
          <a:p>
            <a:r>
              <a:rPr lang="en-US" dirty="0">
                <a:solidFill>
                  <a:srgbClr val="FFFFFF"/>
                </a:solidFill>
              </a:rPr>
              <a:t>The </a:t>
            </a:r>
            <a:r>
              <a:rPr lang="en-US" i="1" dirty="0">
                <a:solidFill>
                  <a:srgbClr val="FFFFFF"/>
                </a:solidFill>
              </a:rPr>
              <a:t>Davis </a:t>
            </a:r>
            <a:r>
              <a:rPr lang="en-US" dirty="0">
                <a:solidFill>
                  <a:srgbClr val="FFFFFF"/>
                </a:solidFill>
              </a:rPr>
              <a:t>Test</a:t>
            </a:r>
          </a:p>
        </p:txBody>
      </p:sp>
      <p:graphicFrame>
        <p:nvGraphicFramePr>
          <p:cNvPr id="5" name="Content Placeholder 2">
            <a:extLst>
              <a:ext uri="{FF2B5EF4-FFF2-40B4-BE49-F238E27FC236}">
                <a16:creationId xmlns:a16="http://schemas.microsoft.com/office/drawing/2014/main" id="{D785E472-4A47-4FCF-AD2A-16A37A3F5E00}"/>
              </a:ext>
            </a:extLst>
          </p:cNvPr>
          <p:cNvGraphicFramePr>
            <a:graphicFrameLocks noGrp="1"/>
          </p:cNvGraphicFramePr>
          <p:nvPr>
            <p:ph idx="1"/>
            <p:extLst>
              <p:ext uri="{D42A27DB-BD31-4B8C-83A1-F6EECF244321}">
                <p14:modId xmlns:p14="http://schemas.microsoft.com/office/powerpoint/2010/main" val="3834043383"/>
              </p:ext>
            </p:extLst>
          </p:nvPr>
        </p:nvGraphicFramePr>
        <p:xfrm>
          <a:off x="4322619" y="240145"/>
          <a:ext cx="7490690" cy="652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12142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A4F6-A5FD-4838-8503-BFE53BE81C30}"/>
              </a:ext>
            </a:extLst>
          </p:cNvPr>
          <p:cNvSpPr>
            <a:spLocks noGrp="1"/>
          </p:cNvSpPr>
          <p:nvPr>
            <p:ph type="title"/>
          </p:nvPr>
        </p:nvSpPr>
        <p:spPr>
          <a:xfrm>
            <a:off x="718457" y="531278"/>
            <a:ext cx="3211517" cy="5292579"/>
          </a:xfrm>
        </p:spPr>
        <p:txBody>
          <a:bodyPr>
            <a:normAutofit fontScale="90000"/>
          </a:bodyPr>
          <a:lstStyle/>
          <a:p>
            <a:r>
              <a:rPr lang="en-US" dirty="0">
                <a:solidFill>
                  <a:srgbClr val="FFFF00"/>
                </a:solidFill>
              </a:rPr>
              <a:t>Factors that May Inform the Existence of a Hostile Environment (especially, though not only, when dealing with students)</a:t>
            </a:r>
          </a:p>
        </p:txBody>
      </p:sp>
      <p:graphicFrame>
        <p:nvGraphicFramePr>
          <p:cNvPr id="5" name="Content Placeholder 2">
            <a:extLst>
              <a:ext uri="{FF2B5EF4-FFF2-40B4-BE49-F238E27FC236}">
                <a16:creationId xmlns:a16="http://schemas.microsoft.com/office/drawing/2014/main" id="{97D475A1-DD90-4451-8753-D515104924AB}"/>
              </a:ext>
            </a:extLst>
          </p:cNvPr>
          <p:cNvGraphicFramePr>
            <a:graphicFrameLocks noGrp="1"/>
          </p:cNvGraphicFramePr>
          <p:nvPr>
            <p:ph idx="1"/>
            <p:extLst>
              <p:ext uri="{D42A27DB-BD31-4B8C-83A1-F6EECF244321}">
                <p14:modId xmlns:p14="http://schemas.microsoft.com/office/powerpoint/2010/main" val="247411608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9394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72E-E3FB-4F20-A842-1165DB84D424}"/>
              </a:ext>
            </a:extLst>
          </p:cNvPr>
          <p:cNvSpPr>
            <a:spLocks noGrp="1"/>
          </p:cNvSpPr>
          <p:nvPr>
            <p:ph type="title"/>
          </p:nvPr>
        </p:nvSpPr>
        <p:spPr>
          <a:xfrm>
            <a:off x="685801" y="643466"/>
            <a:ext cx="2590799" cy="4995333"/>
          </a:xfrm>
        </p:spPr>
        <p:txBody>
          <a:bodyPr>
            <a:normAutofit/>
          </a:bodyPr>
          <a:lstStyle/>
          <a:p>
            <a:r>
              <a:rPr lang="en-US" dirty="0">
                <a:solidFill>
                  <a:srgbClr val="FFFFFF"/>
                </a:solidFill>
              </a:rPr>
              <a:t>Getting Ahead of the Curve</a:t>
            </a:r>
          </a:p>
        </p:txBody>
      </p:sp>
      <p:graphicFrame>
        <p:nvGraphicFramePr>
          <p:cNvPr id="5" name="Content Placeholder 2">
            <a:extLst>
              <a:ext uri="{FF2B5EF4-FFF2-40B4-BE49-F238E27FC236}">
                <a16:creationId xmlns:a16="http://schemas.microsoft.com/office/drawing/2014/main" id="{59E85A7E-4550-488B-99B9-D9946C3096CA}"/>
              </a:ext>
            </a:extLst>
          </p:cNvPr>
          <p:cNvGraphicFramePr>
            <a:graphicFrameLocks noGrp="1"/>
          </p:cNvGraphicFramePr>
          <p:nvPr>
            <p:ph idx="1"/>
            <p:extLst>
              <p:ext uri="{D42A27DB-BD31-4B8C-83A1-F6EECF244321}">
                <p14:modId xmlns:p14="http://schemas.microsoft.com/office/powerpoint/2010/main" val="282121984"/>
              </p:ext>
            </p:extLst>
          </p:nvPr>
        </p:nvGraphicFramePr>
        <p:xfrm>
          <a:off x="4198289" y="87465"/>
          <a:ext cx="7871791" cy="644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3464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8934-D5E8-4B95-B623-7E902BE03D21}"/>
              </a:ext>
            </a:extLst>
          </p:cNvPr>
          <p:cNvSpPr>
            <a:spLocks noGrp="1"/>
          </p:cNvSpPr>
          <p:nvPr>
            <p:ph type="title"/>
          </p:nvPr>
        </p:nvSpPr>
        <p:spPr>
          <a:xfrm>
            <a:off x="685801" y="643466"/>
            <a:ext cx="2590799" cy="4995333"/>
          </a:xfrm>
        </p:spPr>
        <p:txBody>
          <a:bodyPr>
            <a:normAutofit/>
          </a:bodyPr>
          <a:lstStyle/>
          <a:p>
            <a:r>
              <a:rPr lang="en-US" sz="3300" dirty="0">
                <a:solidFill>
                  <a:srgbClr val="FFFFFF"/>
                </a:solidFill>
              </a:rPr>
              <a:t>An Aside on Mandatory Reporting of Student-on-Student Sexual Behavior as Child Abuse – Part 1</a:t>
            </a:r>
          </a:p>
        </p:txBody>
      </p:sp>
      <p:graphicFrame>
        <p:nvGraphicFramePr>
          <p:cNvPr id="5" name="Content Placeholder 2">
            <a:extLst>
              <a:ext uri="{FF2B5EF4-FFF2-40B4-BE49-F238E27FC236}">
                <a16:creationId xmlns:a16="http://schemas.microsoft.com/office/drawing/2014/main" id="{6AB90562-5ABF-4011-92CD-32C8963C3195}"/>
              </a:ext>
            </a:extLst>
          </p:cNvPr>
          <p:cNvGraphicFramePr>
            <a:graphicFrameLocks noGrp="1"/>
          </p:cNvGraphicFramePr>
          <p:nvPr>
            <p:ph idx="1"/>
            <p:extLst>
              <p:ext uri="{D42A27DB-BD31-4B8C-83A1-F6EECF244321}">
                <p14:modId xmlns:p14="http://schemas.microsoft.com/office/powerpoint/2010/main" val="3198322743"/>
              </p:ext>
            </p:extLst>
          </p:nvPr>
        </p:nvGraphicFramePr>
        <p:xfrm>
          <a:off x="4248727" y="157018"/>
          <a:ext cx="7490692" cy="670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5151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2FC9-4CAA-498A-B7F4-641AE2422EFD}"/>
              </a:ext>
            </a:extLst>
          </p:cNvPr>
          <p:cNvSpPr>
            <a:spLocks noGrp="1"/>
          </p:cNvSpPr>
          <p:nvPr>
            <p:ph type="title"/>
          </p:nvPr>
        </p:nvSpPr>
        <p:spPr>
          <a:xfrm>
            <a:off x="685801" y="643466"/>
            <a:ext cx="2590799" cy="4995333"/>
          </a:xfrm>
        </p:spPr>
        <p:txBody>
          <a:bodyPr>
            <a:normAutofit/>
          </a:bodyPr>
          <a:lstStyle/>
          <a:p>
            <a:r>
              <a:rPr lang="en-US" dirty="0">
                <a:solidFill>
                  <a:srgbClr val="FFFFFF"/>
                </a:solidFill>
              </a:rPr>
              <a:t>Our Focus: Title IX</a:t>
            </a:r>
          </a:p>
        </p:txBody>
      </p:sp>
      <p:graphicFrame>
        <p:nvGraphicFramePr>
          <p:cNvPr id="5" name="Content Placeholder 2">
            <a:extLst>
              <a:ext uri="{FF2B5EF4-FFF2-40B4-BE49-F238E27FC236}">
                <a16:creationId xmlns:a16="http://schemas.microsoft.com/office/drawing/2014/main" id="{79B58E81-6CD2-4E4F-8F31-FA8573D33263}"/>
              </a:ext>
            </a:extLst>
          </p:cNvPr>
          <p:cNvGraphicFramePr>
            <a:graphicFrameLocks noGrp="1"/>
          </p:cNvGraphicFramePr>
          <p:nvPr>
            <p:ph idx="1"/>
            <p:extLst>
              <p:ext uri="{D42A27DB-BD31-4B8C-83A1-F6EECF244321}">
                <p14:modId xmlns:p14="http://schemas.microsoft.com/office/powerpoint/2010/main" val="3513099645"/>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73918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F5E0-2BD3-46A2-BACF-3EE11F559ACE}"/>
              </a:ext>
            </a:extLst>
          </p:cNvPr>
          <p:cNvSpPr>
            <a:spLocks noGrp="1"/>
          </p:cNvSpPr>
          <p:nvPr>
            <p:ph type="title"/>
          </p:nvPr>
        </p:nvSpPr>
        <p:spPr>
          <a:xfrm>
            <a:off x="685801" y="643466"/>
            <a:ext cx="2590799" cy="4995333"/>
          </a:xfrm>
        </p:spPr>
        <p:txBody>
          <a:bodyPr>
            <a:normAutofit/>
          </a:bodyPr>
          <a:lstStyle/>
          <a:p>
            <a:r>
              <a:rPr lang="en-US" sz="3300" dirty="0">
                <a:solidFill>
                  <a:srgbClr val="FFFFFF"/>
                </a:solidFill>
              </a:rPr>
              <a:t>An Aside on Mandatory Reporting – Part 2</a:t>
            </a:r>
          </a:p>
        </p:txBody>
      </p:sp>
      <p:graphicFrame>
        <p:nvGraphicFramePr>
          <p:cNvPr id="5" name="Content Placeholder 2">
            <a:extLst>
              <a:ext uri="{FF2B5EF4-FFF2-40B4-BE49-F238E27FC236}">
                <a16:creationId xmlns:a16="http://schemas.microsoft.com/office/drawing/2014/main" id="{8E29C854-9295-44A0-9E97-3451868FC9EE}"/>
              </a:ext>
            </a:extLst>
          </p:cNvPr>
          <p:cNvGraphicFramePr>
            <a:graphicFrameLocks noGrp="1"/>
          </p:cNvGraphicFramePr>
          <p:nvPr>
            <p:ph idx="1"/>
            <p:extLst>
              <p:ext uri="{D42A27DB-BD31-4B8C-83A1-F6EECF244321}">
                <p14:modId xmlns:p14="http://schemas.microsoft.com/office/powerpoint/2010/main" val="3703842201"/>
              </p:ext>
            </p:extLst>
          </p:nvPr>
        </p:nvGraphicFramePr>
        <p:xfrm>
          <a:off x="3962401" y="277091"/>
          <a:ext cx="7391399" cy="6290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05516467-BD5B-49E8-B547-3DB2EAA29422}"/>
              </a:ext>
            </a:extLst>
          </p:cNvPr>
          <p:cNvCxnSpPr>
            <a:cxnSpLocks/>
          </p:cNvCxnSpPr>
          <p:nvPr/>
        </p:nvCxnSpPr>
        <p:spPr>
          <a:xfrm flipH="1">
            <a:off x="7205854" y="4198523"/>
            <a:ext cx="1524000" cy="45258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4FAB9780-7AFC-4027-83FE-33784F3174E4}"/>
              </a:ext>
            </a:extLst>
          </p:cNvPr>
          <p:cNvCxnSpPr>
            <a:cxnSpLocks/>
          </p:cNvCxnSpPr>
          <p:nvPr/>
        </p:nvCxnSpPr>
        <p:spPr>
          <a:xfrm>
            <a:off x="8229602" y="98151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6946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81FA-F924-437B-96D9-0AE514FA4EE6}"/>
              </a:ext>
            </a:extLst>
          </p:cNvPr>
          <p:cNvSpPr>
            <a:spLocks noGrp="1"/>
          </p:cNvSpPr>
          <p:nvPr>
            <p:ph type="title"/>
          </p:nvPr>
        </p:nvSpPr>
        <p:spPr>
          <a:xfrm>
            <a:off x="1028700" y="653142"/>
            <a:ext cx="10131425" cy="1219200"/>
          </a:xfrm>
        </p:spPr>
        <p:txBody>
          <a:bodyPr>
            <a:normAutofit/>
          </a:bodyPr>
          <a:lstStyle/>
          <a:p>
            <a:pPr algn="ctr"/>
            <a:r>
              <a:rPr lang="en-US" sz="4400" dirty="0">
                <a:solidFill>
                  <a:srgbClr val="FFFFFF"/>
                </a:solidFill>
              </a:rPr>
              <a:t>The Importance of Staff Reports - again </a:t>
            </a:r>
          </a:p>
        </p:txBody>
      </p:sp>
      <p:graphicFrame>
        <p:nvGraphicFramePr>
          <p:cNvPr id="5" name="Content Placeholder 2">
            <a:extLst>
              <a:ext uri="{FF2B5EF4-FFF2-40B4-BE49-F238E27FC236}">
                <a16:creationId xmlns:a16="http://schemas.microsoft.com/office/drawing/2014/main" id="{1B790AC1-1FA3-4D7C-AC08-B813135B3BC5}"/>
              </a:ext>
            </a:extLst>
          </p:cNvPr>
          <p:cNvGraphicFramePr>
            <a:graphicFrameLocks noGrp="1"/>
          </p:cNvGraphicFramePr>
          <p:nvPr>
            <p:ph idx="1"/>
            <p:extLst>
              <p:ext uri="{D42A27DB-BD31-4B8C-83A1-F6EECF244321}">
                <p14:modId xmlns:p14="http://schemas.microsoft.com/office/powerpoint/2010/main" val="2327525734"/>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25460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BC50A-5993-4F05-BD4A-3961B4009350}"/>
              </a:ext>
            </a:extLst>
          </p:cNvPr>
          <p:cNvSpPr>
            <a:spLocks noGrp="1"/>
          </p:cNvSpPr>
          <p:nvPr>
            <p:ph type="title"/>
          </p:nvPr>
        </p:nvSpPr>
        <p:spPr>
          <a:xfrm>
            <a:off x="913795" y="963506"/>
            <a:ext cx="3740815" cy="4827693"/>
          </a:xfrm>
        </p:spPr>
        <p:txBody>
          <a:bodyPr>
            <a:normAutofit/>
          </a:bodyPr>
          <a:lstStyle/>
          <a:p>
            <a:pPr algn="r"/>
            <a:r>
              <a:rPr lang="en-US" dirty="0"/>
              <a:t>5. Other Forms of Harassment</a:t>
            </a:r>
          </a:p>
        </p:txBody>
      </p:sp>
      <p:cxnSp>
        <p:nvCxnSpPr>
          <p:cNvPr id="77" name="Straight Connector 76">
            <a:extLst>
              <a:ext uri="{FF2B5EF4-FFF2-40B4-BE49-F238E27FC236}">
                <a16:creationId xmlns:a16="http://schemas.microsoft.com/office/drawing/2014/main"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D8CA09-65C4-4DB2-8C7E-FC846A9BD7F0}"/>
              </a:ext>
            </a:extLst>
          </p:cNvPr>
          <p:cNvSpPr>
            <a:spLocks noGrp="1"/>
          </p:cNvSpPr>
          <p:nvPr>
            <p:ph idx="1"/>
          </p:nvPr>
        </p:nvSpPr>
        <p:spPr>
          <a:xfrm>
            <a:off x="5094514" y="514350"/>
            <a:ext cx="6516461" cy="5800725"/>
          </a:xfrm>
          <a:effectLst/>
        </p:spPr>
        <p:txBody>
          <a:bodyPr anchor="ctr">
            <a:normAutofit/>
          </a:bodyPr>
          <a:lstStyle/>
          <a:p>
            <a:pPr>
              <a:lnSpc>
                <a:spcPct val="90000"/>
              </a:lnSpc>
            </a:pPr>
            <a:r>
              <a:rPr lang="en-US" sz="1800" dirty="0">
                <a:solidFill>
                  <a:schemeClr val="tx1"/>
                </a:solidFill>
              </a:rPr>
              <a:t>Other possible forms of sexual harassment include:</a:t>
            </a:r>
          </a:p>
          <a:p>
            <a:pPr>
              <a:lnSpc>
                <a:spcPct val="90000"/>
              </a:lnSpc>
            </a:pPr>
            <a:r>
              <a:rPr lang="en-US" sz="1800" dirty="0">
                <a:solidFill>
                  <a:schemeClr val="tx1"/>
                </a:solidFill>
              </a:rPr>
              <a:t>Harassment by volunteers or visiting adults (of employees or students);</a:t>
            </a:r>
          </a:p>
          <a:p>
            <a:pPr>
              <a:lnSpc>
                <a:spcPct val="90000"/>
              </a:lnSpc>
            </a:pPr>
            <a:r>
              <a:rPr lang="en-US" sz="1800" dirty="0">
                <a:solidFill>
                  <a:schemeClr val="tx1"/>
                </a:solidFill>
              </a:rPr>
              <a:t>Harassment by visiting students of students (think of athletic competitions);</a:t>
            </a:r>
          </a:p>
          <a:p>
            <a:pPr>
              <a:lnSpc>
                <a:spcPct val="90000"/>
              </a:lnSpc>
            </a:pPr>
            <a:r>
              <a:rPr lang="en-US" sz="1800" dirty="0">
                <a:solidFill>
                  <a:schemeClr val="tx1"/>
                </a:solidFill>
              </a:rPr>
              <a:t>Harassment </a:t>
            </a:r>
            <a:r>
              <a:rPr lang="en-US" sz="1800" i="1" dirty="0">
                <a:solidFill>
                  <a:schemeClr val="tx1"/>
                </a:solidFill>
              </a:rPr>
              <a:t>of</a:t>
            </a:r>
            <a:r>
              <a:rPr lang="en-US" sz="1800" dirty="0">
                <a:solidFill>
                  <a:schemeClr val="tx1"/>
                </a:solidFill>
              </a:rPr>
              <a:t> visitors or volunteers; and</a:t>
            </a:r>
          </a:p>
          <a:p>
            <a:pPr>
              <a:lnSpc>
                <a:spcPct val="90000"/>
              </a:lnSpc>
            </a:pPr>
            <a:r>
              <a:rPr lang="en-US" sz="1800" dirty="0">
                <a:solidFill>
                  <a:schemeClr val="tx1"/>
                </a:solidFill>
              </a:rPr>
              <a:t>Potentially harassment of employees by students (especially older students).</a:t>
            </a:r>
          </a:p>
          <a:p>
            <a:pPr>
              <a:lnSpc>
                <a:spcPct val="90000"/>
              </a:lnSpc>
            </a:pPr>
            <a:r>
              <a:rPr lang="en-US" sz="1800" dirty="0">
                <a:solidFill>
                  <a:schemeClr val="tx1"/>
                </a:solidFill>
              </a:rPr>
              <a:t>In all cases, keep in mind that harassment may involve behavior on campus, off campus, or a combination.  It may involve people over whom the school has different types or degrees of control.</a:t>
            </a:r>
          </a:p>
        </p:txBody>
      </p:sp>
    </p:spTree>
    <p:extLst>
      <p:ext uri="{BB962C8B-B14F-4D97-AF65-F5344CB8AC3E}">
        <p14:creationId xmlns:p14="http://schemas.microsoft.com/office/powerpoint/2010/main" val="2671186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0A82-E78B-4899-A55D-D271E5FCD46B}"/>
              </a:ext>
            </a:extLst>
          </p:cNvPr>
          <p:cNvSpPr>
            <a:spLocks noGrp="1"/>
          </p:cNvSpPr>
          <p:nvPr>
            <p:ph type="title"/>
          </p:nvPr>
        </p:nvSpPr>
        <p:spPr>
          <a:xfrm>
            <a:off x="913795" y="609600"/>
            <a:ext cx="10353762" cy="970450"/>
          </a:xfrm>
        </p:spPr>
        <p:txBody>
          <a:bodyPr>
            <a:normAutofit/>
          </a:bodyPr>
          <a:lstStyle/>
          <a:p>
            <a:r>
              <a:rPr lang="en-US" dirty="0"/>
              <a:t>6. Internal Procedures:  Basics</a:t>
            </a:r>
          </a:p>
        </p:txBody>
      </p:sp>
      <p:sp>
        <p:nvSpPr>
          <p:cNvPr id="3" name="Content Placeholder 2">
            <a:extLst>
              <a:ext uri="{FF2B5EF4-FFF2-40B4-BE49-F238E27FC236}">
                <a16:creationId xmlns:a16="http://schemas.microsoft.com/office/drawing/2014/main" id="{3388BD1D-309D-4E2B-85AF-0DD6B5325B33}"/>
              </a:ext>
            </a:extLst>
          </p:cNvPr>
          <p:cNvSpPr>
            <a:spLocks noGrp="1"/>
          </p:cNvSpPr>
          <p:nvPr>
            <p:ph idx="1"/>
          </p:nvPr>
        </p:nvSpPr>
        <p:spPr>
          <a:xfrm>
            <a:off x="390525" y="1732449"/>
            <a:ext cx="6248400" cy="4916001"/>
          </a:xfrm>
        </p:spPr>
        <p:txBody>
          <a:bodyPr anchor="ctr">
            <a:normAutofit/>
          </a:bodyPr>
          <a:lstStyle/>
          <a:p>
            <a:pPr>
              <a:lnSpc>
                <a:spcPct val="90000"/>
              </a:lnSpc>
              <a:buClr>
                <a:srgbClr val="CA5F86"/>
              </a:buClr>
            </a:pPr>
            <a:r>
              <a:rPr lang="en-US" sz="1800" dirty="0"/>
              <a:t>Complaints of sexual harassment or retaliation for reporting sexual harassment should be filed with the School’s Title IX coordinators.</a:t>
            </a:r>
          </a:p>
          <a:p>
            <a:pPr>
              <a:lnSpc>
                <a:spcPct val="90000"/>
              </a:lnSpc>
              <a:buClr>
                <a:srgbClr val="CA5F86"/>
              </a:buClr>
            </a:pPr>
            <a:r>
              <a:rPr lang="en-US" sz="1800" dirty="0"/>
              <a:t>Title IX coordinators are responsible for initiating investigations. Investigation may involve b</a:t>
            </a:r>
            <a:r>
              <a:rPr lang="en-US" dirty="0"/>
              <a:t>ehavior that is also under police investigation; </a:t>
            </a:r>
          </a:p>
          <a:p>
            <a:pPr>
              <a:lnSpc>
                <a:spcPct val="90000"/>
              </a:lnSpc>
              <a:buClr>
                <a:srgbClr val="CA5F86"/>
              </a:buClr>
            </a:pPr>
            <a:r>
              <a:rPr lang="en-US" sz="1800" dirty="0"/>
              <a:t>And investigation requires:</a:t>
            </a:r>
          </a:p>
          <a:p>
            <a:pPr lvl="1">
              <a:lnSpc>
                <a:spcPct val="90000"/>
              </a:lnSpc>
              <a:buClr>
                <a:srgbClr val="CA5F86"/>
              </a:buClr>
            </a:pPr>
            <a:r>
              <a:rPr lang="en-US" dirty="0"/>
              <a:t>Appropriate confidentiality;</a:t>
            </a:r>
          </a:p>
          <a:p>
            <a:pPr lvl="1">
              <a:lnSpc>
                <a:spcPct val="90000"/>
              </a:lnSpc>
              <a:buClr>
                <a:srgbClr val="CA5F86"/>
              </a:buClr>
            </a:pPr>
            <a:r>
              <a:rPr lang="en-US" dirty="0"/>
              <a:t>Appropriate “due process” to the accused;</a:t>
            </a:r>
          </a:p>
          <a:p>
            <a:pPr lvl="1">
              <a:lnSpc>
                <a:spcPct val="90000"/>
              </a:lnSpc>
              <a:buClr>
                <a:srgbClr val="CA5F86"/>
              </a:buClr>
            </a:pPr>
            <a:r>
              <a:rPr lang="en-US" dirty="0"/>
              <a:t>Respect for first amendment rights with allegedly harassing speech; and</a:t>
            </a:r>
          </a:p>
          <a:p>
            <a:pPr lvl="1">
              <a:lnSpc>
                <a:spcPct val="90000"/>
              </a:lnSpc>
              <a:buClr>
                <a:srgbClr val="CA5F86"/>
              </a:buClr>
            </a:pPr>
            <a:r>
              <a:rPr lang="en-US" dirty="0"/>
              <a:t>Proper documentation of the entire course of investigation.  </a:t>
            </a:r>
          </a:p>
          <a:p>
            <a:pPr>
              <a:lnSpc>
                <a:spcPct val="90000"/>
              </a:lnSpc>
              <a:buClr>
                <a:srgbClr val="CA5F86"/>
              </a:buClr>
            </a:pPr>
            <a:endParaRPr lang="en-US" sz="1400" dirty="0"/>
          </a:p>
        </p:txBody>
      </p:sp>
      <p:pic>
        <p:nvPicPr>
          <p:cNvPr id="5" name="Picture 4" descr="Glasses on top of a book">
            <a:extLst>
              <a:ext uri="{FF2B5EF4-FFF2-40B4-BE49-F238E27FC236}">
                <a16:creationId xmlns:a16="http://schemas.microsoft.com/office/drawing/2014/main" id="{9A39C073-6239-42E0-A306-036A9614136A}"/>
              </a:ext>
            </a:extLst>
          </p:cNvPr>
          <p:cNvPicPr>
            <a:picLocks noChangeAspect="1"/>
          </p:cNvPicPr>
          <p:nvPr/>
        </p:nvPicPr>
        <p:blipFill rotWithShape="1">
          <a:blip r:embed="rId2"/>
          <a:srcRect r="17328" b="-3"/>
          <a:stretch/>
        </p:blipFill>
        <p:spPr>
          <a:xfrm>
            <a:off x="7066560" y="2132822"/>
            <a:ext cx="4065464" cy="3258006"/>
          </a:xfrm>
          <a:prstGeom prst="rect">
            <a:avLst/>
          </a:prstGeom>
        </p:spPr>
      </p:pic>
    </p:spTree>
    <p:extLst>
      <p:ext uri="{BB962C8B-B14F-4D97-AF65-F5344CB8AC3E}">
        <p14:creationId xmlns:p14="http://schemas.microsoft.com/office/powerpoint/2010/main" val="529744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C0A3-1579-4AE8-B0CB-BC5743AEABA1}"/>
              </a:ext>
            </a:extLst>
          </p:cNvPr>
          <p:cNvSpPr>
            <a:spLocks noGrp="1"/>
          </p:cNvSpPr>
          <p:nvPr>
            <p:ph type="title"/>
          </p:nvPr>
        </p:nvSpPr>
        <p:spPr/>
        <p:txBody>
          <a:bodyPr/>
          <a:lstStyle/>
          <a:p>
            <a:r>
              <a:rPr lang="en-US" dirty="0"/>
              <a:t>In General:  The School Must </a:t>
            </a:r>
            <a:r>
              <a:rPr lang="en-US" dirty="0">
                <a:latin typeface="Times New Roman" panose="02020603050405020304" pitchFamily="18" charset="0"/>
                <a:cs typeface="Times New Roman" panose="02020603050405020304" pitchFamily="18" charset="0"/>
              </a:rPr>
              <a:t>—</a:t>
            </a:r>
            <a:endParaRPr lang="en-US" dirty="0"/>
          </a:p>
        </p:txBody>
      </p:sp>
      <p:sp>
        <p:nvSpPr>
          <p:cNvPr id="5" name="Content Placeholder 4">
            <a:extLst>
              <a:ext uri="{FF2B5EF4-FFF2-40B4-BE49-F238E27FC236}">
                <a16:creationId xmlns:a16="http://schemas.microsoft.com/office/drawing/2014/main" id="{9F5B0BB3-1609-41B2-9D8B-48C026BB9A3C}"/>
              </a:ext>
            </a:extLst>
          </p:cNvPr>
          <p:cNvSpPr>
            <a:spLocks noGrp="1"/>
          </p:cNvSpPr>
          <p:nvPr>
            <p:ph sz="half" idx="2"/>
          </p:nvPr>
        </p:nvSpPr>
        <p:spPr>
          <a:xfrm>
            <a:off x="1020690" y="1801298"/>
            <a:ext cx="4876344" cy="3759748"/>
          </a:xfrm>
        </p:spPr>
        <p:txBody>
          <a:bodyPr>
            <a:normAutofit/>
          </a:bodyPr>
          <a:lstStyle/>
          <a:p>
            <a:r>
              <a:rPr lang="en-US" sz="2200" dirty="0"/>
              <a:t>Treat parties equitably.</a:t>
            </a:r>
          </a:p>
          <a:p>
            <a:r>
              <a:rPr lang="en-US" sz="2200" dirty="0"/>
              <a:t>Ensure that no conflict of interest contaminates investigation (or decision making)</a:t>
            </a:r>
          </a:p>
          <a:p>
            <a:r>
              <a:rPr lang="en-US" sz="2200" dirty="0"/>
              <a:t>Describe supportive measures to both parties.</a:t>
            </a:r>
          </a:p>
          <a:p>
            <a:r>
              <a:rPr lang="en-US" sz="2200" dirty="0"/>
              <a:t>Evaluate evidence objectively.</a:t>
            </a:r>
          </a:p>
          <a:p>
            <a:r>
              <a:rPr lang="en-US" sz="2200" dirty="0"/>
              <a:t>Presume the respondent is not responsible.</a:t>
            </a:r>
          </a:p>
        </p:txBody>
      </p:sp>
      <p:sp>
        <p:nvSpPr>
          <p:cNvPr id="7" name="Content Placeholder 6">
            <a:extLst>
              <a:ext uri="{FF2B5EF4-FFF2-40B4-BE49-F238E27FC236}">
                <a16:creationId xmlns:a16="http://schemas.microsoft.com/office/drawing/2014/main" id="{AEF9673E-B078-4D11-A4CC-DFF45007AC5C}"/>
              </a:ext>
            </a:extLst>
          </p:cNvPr>
          <p:cNvSpPr>
            <a:spLocks noGrp="1"/>
          </p:cNvSpPr>
          <p:nvPr>
            <p:ph sz="quarter" idx="4"/>
          </p:nvPr>
        </p:nvSpPr>
        <p:spPr>
          <a:xfrm>
            <a:off x="6294968" y="1723485"/>
            <a:ext cx="4895330" cy="4054219"/>
          </a:xfrm>
        </p:spPr>
        <p:txBody>
          <a:bodyPr>
            <a:normAutofit/>
          </a:bodyPr>
          <a:lstStyle/>
          <a:p>
            <a:r>
              <a:rPr lang="en-US" sz="2200" dirty="0"/>
              <a:t>Describe possible outcomes to the parties.</a:t>
            </a:r>
          </a:p>
          <a:p>
            <a:r>
              <a:rPr lang="en-US" sz="2200" dirty="0"/>
              <a:t>Decide (in policy) and inform parties you will use the “preponderance of evidence” (recommended) or “clear and convincing evidence” (not recommended) standard of proof.</a:t>
            </a:r>
          </a:p>
          <a:p>
            <a:r>
              <a:rPr lang="en-US" sz="2200" dirty="0"/>
              <a:t>Describe the appeal process.</a:t>
            </a:r>
          </a:p>
          <a:p>
            <a:r>
              <a:rPr lang="en-US" sz="2200" dirty="0"/>
              <a:t>Not require or use privileged information as evidence.</a:t>
            </a:r>
          </a:p>
          <a:p>
            <a:endParaRPr lang="en-US" dirty="0"/>
          </a:p>
        </p:txBody>
      </p:sp>
      <p:sp>
        <p:nvSpPr>
          <p:cNvPr id="3" name="TextBox 2">
            <a:extLst>
              <a:ext uri="{FF2B5EF4-FFF2-40B4-BE49-F238E27FC236}">
                <a16:creationId xmlns:a16="http://schemas.microsoft.com/office/drawing/2014/main" id="{F10DDA15-9819-E77C-40D1-37509B859661}"/>
              </a:ext>
            </a:extLst>
          </p:cNvPr>
          <p:cNvSpPr txBox="1"/>
          <p:nvPr/>
        </p:nvSpPr>
        <p:spPr>
          <a:xfrm>
            <a:off x="4226617" y="5745912"/>
            <a:ext cx="4516016" cy="461665"/>
          </a:xfrm>
          <a:prstGeom prst="rect">
            <a:avLst/>
          </a:prstGeom>
          <a:noFill/>
        </p:spPr>
        <p:txBody>
          <a:bodyPr wrap="square" rtlCol="0">
            <a:spAutoFit/>
          </a:bodyPr>
          <a:lstStyle/>
          <a:p>
            <a:r>
              <a:rPr lang="en-US" sz="2400" b="1" dirty="0">
                <a:solidFill>
                  <a:srgbClr val="FF0000"/>
                </a:solidFill>
              </a:rPr>
              <a:t>And document each step</a:t>
            </a:r>
          </a:p>
        </p:txBody>
      </p:sp>
    </p:spTree>
    <p:extLst>
      <p:ext uri="{BB962C8B-B14F-4D97-AF65-F5344CB8AC3E}">
        <p14:creationId xmlns:p14="http://schemas.microsoft.com/office/powerpoint/2010/main" val="161591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E866-8F79-4C16-89FE-79C5B5D5BA40}"/>
              </a:ext>
            </a:extLst>
          </p:cNvPr>
          <p:cNvSpPr>
            <a:spLocks noGrp="1"/>
          </p:cNvSpPr>
          <p:nvPr>
            <p:ph type="title"/>
          </p:nvPr>
        </p:nvSpPr>
        <p:spPr>
          <a:xfrm>
            <a:off x="900506" y="1118808"/>
            <a:ext cx="4671467" cy="4747683"/>
          </a:xfrm>
        </p:spPr>
        <p:txBody>
          <a:bodyPr anchor="ctr">
            <a:normAutofit/>
          </a:bodyPr>
          <a:lstStyle/>
          <a:p>
            <a:pPr algn="l"/>
            <a:r>
              <a:rPr lang="en-US" sz="4800"/>
              <a:t>Title IX Coordinator(s)</a:t>
            </a:r>
          </a:p>
        </p:txBody>
      </p:sp>
      <p:sp>
        <p:nvSpPr>
          <p:cNvPr id="3" name="Content Placeholder 2">
            <a:extLst>
              <a:ext uri="{FF2B5EF4-FFF2-40B4-BE49-F238E27FC236}">
                <a16:creationId xmlns:a16="http://schemas.microsoft.com/office/drawing/2014/main" id="{96F30C46-6286-428E-B7B2-C20B0F1F62CC}"/>
              </a:ext>
            </a:extLst>
          </p:cNvPr>
          <p:cNvSpPr>
            <a:spLocks noGrp="1"/>
          </p:cNvSpPr>
          <p:nvPr>
            <p:ph idx="1"/>
          </p:nvPr>
        </p:nvSpPr>
        <p:spPr>
          <a:xfrm>
            <a:off x="6498769" y="1118809"/>
            <a:ext cx="5049763" cy="4747681"/>
          </a:xfrm>
          <a:effectLst/>
        </p:spPr>
        <p:txBody>
          <a:bodyPr anchor="ctr">
            <a:normAutofit/>
          </a:bodyPr>
          <a:lstStyle/>
          <a:p>
            <a:pPr>
              <a:lnSpc>
                <a:spcPct val="90000"/>
              </a:lnSpc>
              <a:buClr>
                <a:srgbClr val="CA5F86"/>
              </a:buClr>
            </a:pPr>
            <a:r>
              <a:rPr lang="en-US" sz="1900" dirty="0">
                <a:solidFill>
                  <a:schemeClr val="tx1"/>
                </a:solidFill>
              </a:rPr>
              <a:t>You may have one or more Title IX coordinator(s).  Common divisions are for employee complaints vs. student (and other) complaints; or for one building versus another.  In some cases, a single coordinator has expertise in one area (HR) and develops it in another (student behavior management).</a:t>
            </a:r>
          </a:p>
          <a:p>
            <a:pPr>
              <a:lnSpc>
                <a:spcPct val="90000"/>
              </a:lnSpc>
              <a:buClr>
                <a:srgbClr val="CA5F86"/>
              </a:buClr>
            </a:pPr>
            <a:r>
              <a:rPr lang="en-US" sz="1900" dirty="0">
                <a:solidFill>
                  <a:schemeClr val="tx1"/>
                </a:solidFill>
              </a:rPr>
              <a:t>Coordinators must be properly trained.  As Coordinators often elect to serve as the investigator, they should be trained in appropriate investigation methods.</a:t>
            </a:r>
          </a:p>
          <a:p>
            <a:pPr>
              <a:lnSpc>
                <a:spcPct val="90000"/>
              </a:lnSpc>
              <a:buClr>
                <a:srgbClr val="CA5F86"/>
              </a:buClr>
            </a:pPr>
            <a:r>
              <a:rPr lang="en-US" sz="1900" dirty="0">
                <a:solidFill>
                  <a:schemeClr val="tx1"/>
                </a:solidFill>
              </a:rPr>
              <a:t>Title IX Coordinator(s) contact information (phone, email, address) should be in all relevant handbooks and posted online in readily accessible, prominent location(s).</a:t>
            </a:r>
          </a:p>
        </p:txBody>
      </p:sp>
    </p:spTree>
    <p:extLst>
      <p:ext uri="{BB962C8B-B14F-4D97-AF65-F5344CB8AC3E}">
        <p14:creationId xmlns:p14="http://schemas.microsoft.com/office/powerpoint/2010/main" val="299174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BCC8-C3B1-40BF-B325-7366DF26C99E}"/>
              </a:ext>
            </a:extLst>
          </p:cNvPr>
          <p:cNvSpPr>
            <a:spLocks noGrp="1"/>
          </p:cNvSpPr>
          <p:nvPr>
            <p:ph type="title"/>
          </p:nvPr>
        </p:nvSpPr>
        <p:spPr>
          <a:xfrm>
            <a:off x="900506" y="1118808"/>
            <a:ext cx="4671467" cy="4747683"/>
          </a:xfrm>
        </p:spPr>
        <p:txBody>
          <a:bodyPr anchor="ctr">
            <a:normAutofit/>
          </a:bodyPr>
          <a:lstStyle/>
          <a:p>
            <a:pPr algn="l"/>
            <a:r>
              <a:rPr lang="en-US" sz="4800"/>
              <a:t>The New Regulation: Process Detail</a:t>
            </a:r>
          </a:p>
        </p:txBody>
      </p:sp>
      <p:sp>
        <p:nvSpPr>
          <p:cNvPr id="3" name="Content Placeholder 2">
            <a:extLst>
              <a:ext uri="{FF2B5EF4-FFF2-40B4-BE49-F238E27FC236}">
                <a16:creationId xmlns:a16="http://schemas.microsoft.com/office/drawing/2014/main" id="{4EB3824B-F7A3-4C9E-8D26-ACA96F74C1C8}"/>
              </a:ext>
            </a:extLst>
          </p:cNvPr>
          <p:cNvSpPr>
            <a:spLocks noGrp="1"/>
          </p:cNvSpPr>
          <p:nvPr>
            <p:ph idx="1"/>
          </p:nvPr>
        </p:nvSpPr>
        <p:spPr>
          <a:xfrm>
            <a:off x="6498769" y="1118809"/>
            <a:ext cx="5049763" cy="4747681"/>
          </a:xfrm>
          <a:effectLst/>
        </p:spPr>
        <p:txBody>
          <a:bodyPr anchor="ctr">
            <a:normAutofit/>
          </a:bodyPr>
          <a:lstStyle/>
          <a:p>
            <a:r>
              <a:rPr lang="en-US">
                <a:solidFill>
                  <a:schemeClr val="tx1"/>
                </a:solidFill>
              </a:rPr>
              <a:t>Actual Knowledge vs. Formal Complaint;</a:t>
            </a:r>
          </a:p>
          <a:p>
            <a:r>
              <a:rPr lang="en-US">
                <a:solidFill>
                  <a:schemeClr val="tx1"/>
                </a:solidFill>
              </a:rPr>
              <a:t>Title IX Coordinator Role:  Supportive Measures &amp;  Coordinator Choices;</a:t>
            </a:r>
          </a:p>
          <a:p>
            <a:r>
              <a:rPr lang="en-US">
                <a:solidFill>
                  <a:schemeClr val="tx1"/>
                </a:solidFill>
              </a:rPr>
              <a:t>Investigation: Coordinator or not?  Internal vs. external?</a:t>
            </a:r>
          </a:p>
          <a:p>
            <a:r>
              <a:rPr lang="en-US">
                <a:solidFill>
                  <a:schemeClr val="tx1"/>
                </a:solidFill>
              </a:rPr>
              <a:t>Report: the key “Due Process” moment;</a:t>
            </a:r>
          </a:p>
          <a:p>
            <a:r>
              <a:rPr lang="en-US">
                <a:solidFill>
                  <a:schemeClr val="tx1"/>
                </a:solidFill>
              </a:rPr>
              <a:t>Decision Making;</a:t>
            </a:r>
          </a:p>
          <a:p>
            <a:r>
              <a:rPr lang="en-US">
                <a:solidFill>
                  <a:schemeClr val="tx1"/>
                </a:solidFill>
              </a:rPr>
              <a:t>Appeal.</a:t>
            </a:r>
          </a:p>
        </p:txBody>
      </p:sp>
    </p:spTree>
    <p:extLst>
      <p:ext uri="{BB962C8B-B14F-4D97-AF65-F5344CB8AC3E}">
        <p14:creationId xmlns:p14="http://schemas.microsoft.com/office/powerpoint/2010/main" val="120050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E264-62AD-4E68-9B13-2878EAFF7F02}"/>
              </a:ext>
            </a:extLst>
          </p:cNvPr>
          <p:cNvSpPr>
            <a:spLocks noGrp="1"/>
          </p:cNvSpPr>
          <p:nvPr>
            <p:ph type="title"/>
          </p:nvPr>
        </p:nvSpPr>
        <p:spPr>
          <a:xfrm>
            <a:off x="900506" y="1118808"/>
            <a:ext cx="4671467" cy="4747683"/>
          </a:xfrm>
        </p:spPr>
        <p:txBody>
          <a:bodyPr anchor="ctr">
            <a:normAutofit/>
          </a:bodyPr>
          <a:lstStyle/>
          <a:p>
            <a:pPr algn="l"/>
            <a:r>
              <a:rPr lang="en-US" sz="4800" dirty="0"/>
              <a:t>Note on “Hearings”</a:t>
            </a:r>
          </a:p>
        </p:txBody>
      </p:sp>
      <p:sp>
        <p:nvSpPr>
          <p:cNvPr id="3" name="Content Placeholder 2">
            <a:extLst>
              <a:ext uri="{FF2B5EF4-FFF2-40B4-BE49-F238E27FC236}">
                <a16:creationId xmlns:a16="http://schemas.microsoft.com/office/drawing/2014/main" id="{2C61BFC4-9391-4A9B-BE78-8AE32E97DFEB}"/>
              </a:ext>
            </a:extLst>
          </p:cNvPr>
          <p:cNvSpPr>
            <a:spLocks noGrp="1"/>
          </p:cNvSpPr>
          <p:nvPr>
            <p:ph idx="1"/>
          </p:nvPr>
        </p:nvSpPr>
        <p:spPr>
          <a:xfrm>
            <a:off x="5859625" y="1118809"/>
            <a:ext cx="5688908" cy="4747681"/>
          </a:xfrm>
          <a:effectLst/>
        </p:spPr>
        <p:txBody>
          <a:bodyPr anchor="ctr">
            <a:noAutofit/>
          </a:bodyPr>
          <a:lstStyle/>
          <a:p>
            <a:r>
              <a:rPr lang="en-US" sz="2400" dirty="0">
                <a:solidFill>
                  <a:schemeClr val="tx1"/>
                </a:solidFill>
              </a:rPr>
              <a:t>The new regulations require formal adversarial hearings in higher education.  This is optional for k-12.</a:t>
            </a:r>
          </a:p>
          <a:p>
            <a:r>
              <a:rPr lang="en-US" sz="2400" dirty="0">
                <a:solidFill>
                  <a:schemeClr val="tx1"/>
                </a:solidFill>
              </a:rPr>
              <a:t>No one representing k-12 institutions recommends formal adversarial hearings.</a:t>
            </a:r>
          </a:p>
        </p:txBody>
      </p:sp>
    </p:spTree>
    <p:extLst>
      <p:ext uri="{BB962C8B-B14F-4D97-AF65-F5344CB8AC3E}">
        <p14:creationId xmlns:p14="http://schemas.microsoft.com/office/powerpoint/2010/main" val="226936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E729-65ED-47E6-9EBC-27A92397788C}"/>
              </a:ext>
            </a:extLst>
          </p:cNvPr>
          <p:cNvSpPr>
            <a:spLocks noGrp="1"/>
          </p:cNvSpPr>
          <p:nvPr>
            <p:ph type="title"/>
          </p:nvPr>
        </p:nvSpPr>
        <p:spPr>
          <a:xfrm>
            <a:off x="900506" y="1118808"/>
            <a:ext cx="4671467" cy="4747683"/>
          </a:xfrm>
        </p:spPr>
        <p:txBody>
          <a:bodyPr anchor="ctr">
            <a:normAutofit/>
          </a:bodyPr>
          <a:lstStyle/>
          <a:p>
            <a:pPr algn="l"/>
            <a:r>
              <a:rPr lang="en-US" sz="4800" dirty="0"/>
              <a:t>Actual Knowledge</a:t>
            </a:r>
          </a:p>
        </p:txBody>
      </p:sp>
      <p:sp>
        <p:nvSpPr>
          <p:cNvPr id="3" name="Content Placeholder 2">
            <a:extLst>
              <a:ext uri="{FF2B5EF4-FFF2-40B4-BE49-F238E27FC236}">
                <a16:creationId xmlns:a16="http://schemas.microsoft.com/office/drawing/2014/main" id="{BA1A67BB-1108-4FE4-8969-486B68FB19E5}"/>
              </a:ext>
            </a:extLst>
          </p:cNvPr>
          <p:cNvSpPr>
            <a:spLocks noGrp="1"/>
          </p:cNvSpPr>
          <p:nvPr>
            <p:ph idx="1"/>
          </p:nvPr>
        </p:nvSpPr>
        <p:spPr>
          <a:xfrm>
            <a:off x="6342981" y="228601"/>
            <a:ext cx="5361340" cy="6187440"/>
          </a:xfrm>
          <a:effectLst/>
        </p:spPr>
        <p:txBody>
          <a:bodyPr anchor="ctr">
            <a:normAutofit/>
          </a:bodyPr>
          <a:lstStyle/>
          <a:p>
            <a:r>
              <a:rPr lang="en-US" sz="2400" dirty="0">
                <a:solidFill>
                  <a:schemeClr val="tx1"/>
                </a:solidFill>
              </a:rPr>
              <a:t>ALL employees must be trained to report  (</a:t>
            </a:r>
            <a:r>
              <a:rPr lang="en-US" sz="2400" b="1" dirty="0">
                <a:solidFill>
                  <a:schemeClr val="tx1"/>
                </a:solidFill>
              </a:rPr>
              <a:t>to the Title IX coordinator</a:t>
            </a:r>
            <a:r>
              <a:rPr lang="en-US" sz="2400" dirty="0">
                <a:solidFill>
                  <a:schemeClr val="tx1"/>
                </a:solidFill>
              </a:rPr>
              <a:t>) “actual knowledge” of sexual harassment.  The School will be liable if an employee (other than a perpetrator) fails to report and, as a result, harassment is not corrected.</a:t>
            </a:r>
          </a:p>
          <a:p>
            <a:r>
              <a:rPr lang="en-US" sz="2600" dirty="0">
                <a:solidFill>
                  <a:schemeClr val="tx1"/>
                </a:solidFill>
              </a:rPr>
              <a:t>This means: secretaries, aides, janitorial staff, etc. </a:t>
            </a:r>
            <a:r>
              <a:rPr lang="en-US" sz="2600" dirty="0">
                <a:solidFill>
                  <a:schemeClr val="tx1"/>
                </a:solidFill>
                <a:cs typeface="Times New Roman" panose="02020603050405020304" pitchFamily="18" charset="0"/>
              </a:rPr>
              <a:t>— not just teachers.</a:t>
            </a:r>
            <a:endParaRPr lang="en-US" sz="2600" dirty="0">
              <a:solidFill>
                <a:schemeClr val="tx1"/>
              </a:solidFill>
            </a:endParaRPr>
          </a:p>
        </p:txBody>
      </p:sp>
    </p:spTree>
    <p:extLst>
      <p:ext uri="{BB962C8B-B14F-4D97-AF65-F5344CB8AC3E}">
        <p14:creationId xmlns:p14="http://schemas.microsoft.com/office/powerpoint/2010/main" val="2903443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F79C-7427-46C1-BD00-9292CC51BC50}"/>
              </a:ext>
            </a:extLst>
          </p:cNvPr>
          <p:cNvSpPr>
            <a:spLocks noGrp="1"/>
          </p:cNvSpPr>
          <p:nvPr>
            <p:ph type="title"/>
          </p:nvPr>
        </p:nvSpPr>
        <p:spPr/>
        <p:txBody>
          <a:bodyPr/>
          <a:lstStyle/>
          <a:p>
            <a:r>
              <a:rPr lang="en-US" dirty="0">
                <a:solidFill>
                  <a:schemeClr val="tx1"/>
                </a:solidFill>
              </a:rPr>
              <a:t>Formal Complaint:  To File or Not to File</a:t>
            </a:r>
          </a:p>
        </p:txBody>
      </p:sp>
      <p:sp>
        <p:nvSpPr>
          <p:cNvPr id="3" name="Content Placeholder 2">
            <a:extLst>
              <a:ext uri="{FF2B5EF4-FFF2-40B4-BE49-F238E27FC236}">
                <a16:creationId xmlns:a16="http://schemas.microsoft.com/office/drawing/2014/main" id="{E33B4428-2E2B-48D8-B971-7E710062FBBC}"/>
              </a:ext>
            </a:extLst>
          </p:cNvPr>
          <p:cNvSpPr>
            <a:spLocks noGrp="1"/>
          </p:cNvSpPr>
          <p:nvPr>
            <p:ph idx="1"/>
          </p:nvPr>
        </p:nvSpPr>
        <p:spPr>
          <a:xfrm>
            <a:off x="913795" y="1732449"/>
            <a:ext cx="10353762" cy="1513671"/>
          </a:xfrm>
        </p:spPr>
        <p:txBody>
          <a:bodyPr>
            <a:normAutofit lnSpcReduction="10000"/>
          </a:bodyPr>
          <a:lstStyle/>
          <a:p>
            <a:r>
              <a:rPr lang="en-US" dirty="0">
                <a:solidFill>
                  <a:schemeClr val="tx1"/>
                </a:solidFill>
              </a:rPr>
              <a:t>Complainants (victims) must be given the option of filing a formal complaint.</a:t>
            </a:r>
          </a:p>
          <a:p>
            <a:r>
              <a:rPr lang="en-US" dirty="0">
                <a:solidFill>
                  <a:schemeClr val="tx1"/>
                </a:solidFill>
              </a:rPr>
              <a:t>If a complainant refuses to file, the Title IX coordinator has the option to file.  This decision </a:t>
            </a:r>
            <a:r>
              <a:rPr lang="en-US" i="1" dirty="0">
                <a:solidFill>
                  <a:schemeClr val="tx1"/>
                </a:solidFill>
              </a:rPr>
              <a:t>either </a:t>
            </a:r>
            <a:r>
              <a:rPr lang="en-US" dirty="0">
                <a:solidFill>
                  <a:schemeClr val="tx1"/>
                </a:solidFill>
              </a:rPr>
              <a:t>to file </a:t>
            </a:r>
            <a:r>
              <a:rPr lang="en-US" i="1" dirty="0">
                <a:solidFill>
                  <a:schemeClr val="tx1"/>
                </a:solidFill>
              </a:rPr>
              <a:t>or </a:t>
            </a:r>
            <a:r>
              <a:rPr lang="en-US" dirty="0">
                <a:solidFill>
                  <a:schemeClr val="tx1"/>
                </a:solidFill>
              </a:rPr>
              <a:t>not to file, may result in a claim that the School was deliberately indifferent.  It is necessary to document reasons for taking either action.</a:t>
            </a:r>
          </a:p>
          <a:p>
            <a:pPr marL="450000" lvl="1" indent="0">
              <a:buNone/>
            </a:pPr>
            <a:endParaRPr lang="en-US" dirty="0"/>
          </a:p>
        </p:txBody>
      </p:sp>
      <p:sp>
        <p:nvSpPr>
          <p:cNvPr id="4" name="TextBox 3">
            <a:extLst>
              <a:ext uri="{FF2B5EF4-FFF2-40B4-BE49-F238E27FC236}">
                <a16:creationId xmlns:a16="http://schemas.microsoft.com/office/drawing/2014/main" id="{68317A9E-2BBC-47F5-86AA-E6A92B8EE6B7}"/>
              </a:ext>
            </a:extLst>
          </p:cNvPr>
          <p:cNvSpPr txBox="1"/>
          <p:nvPr/>
        </p:nvSpPr>
        <p:spPr>
          <a:xfrm>
            <a:off x="913795" y="3337560"/>
            <a:ext cx="5182205" cy="2159566"/>
          </a:xfrm>
          <a:prstGeom prst="rect">
            <a:avLst/>
          </a:prstGeom>
          <a:solidFill>
            <a:srgbClr val="FF0000"/>
          </a:solidFill>
        </p:spPr>
        <p:txBody>
          <a:bodyPr wrap="square" rtlCol="0">
            <a:spAutoFit/>
          </a:bodyPr>
          <a:lstStyle/>
          <a:p>
            <a:pPr>
              <a:spcAft>
                <a:spcPts val="1000"/>
              </a:spcAft>
            </a:pPr>
            <a:r>
              <a:rPr lang="en-US" dirty="0"/>
              <a:t>REASONS NOT TO FILE:</a:t>
            </a:r>
          </a:p>
          <a:p>
            <a:pPr marL="285750" indent="-285750">
              <a:buFont typeface="Arial" panose="020B0604020202020204" pitchFamily="34" charset="0"/>
              <a:buChar char="•"/>
            </a:pPr>
            <a:r>
              <a:rPr lang="en-US" dirty="0"/>
              <a:t>Reasonable fears and concerns of complainant (respect for victim autonomy is assumed).</a:t>
            </a:r>
          </a:p>
          <a:p>
            <a:pPr marL="285750" indent="-285750">
              <a:buFont typeface="Arial" panose="020B0604020202020204" pitchFamily="34" charset="0"/>
              <a:buChar char="•"/>
            </a:pPr>
            <a:r>
              <a:rPr lang="en-US" dirty="0"/>
              <a:t>Inability to prove a case without cooperation.</a:t>
            </a:r>
          </a:p>
          <a:p>
            <a:pPr marL="285750" indent="-285750">
              <a:buFont typeface="Arial" panose="020B0604020202020204" pitchFamily="34" charset="0"/>
              <a:buChar char="•"/>
            </a:pPr>
            <a:r>
              <a:rPr lang="en-US" dirty="0"/>
              <a:t>Ability to address the issue in another, effective manner.</a:t>
            </a:r>
          </a:p>
          <a:p>
            <a:pPr marL="285750" indent="-285750">
              <a:buFont typeface="Arial" panose="020B0604020202020204" pitchFamily="34" charset="0"/>
              <a:buChar char="•"/>
            </a:pPr>
            <a:r>
              <a:rPr lang="en-US" dirty="0"/>
              <a:t>Revictimization of the complainant.</a:t>
            </a:r>
          </a:p>
        </p:txBody>
      </p:sp>
      <p:sp>
        <p:nvSpPr>
          <p:cNvPr id="5" name="TextBox 4">
            <a:extLst>
              <a:ext uri="{FF2B5EF4-FFF2-40B4-BE49-F238E27FC236}">
                <a16:creationId xmlns:a16="http://schemas.microsoft.com/office/drawing/2014/main" id="{A9DA3CBF-0BD2-470C-89BA-4E07DD3E106E}"/>
              </a:ext>
            </a:extLst>
          </p:cNvPr>
          <p:cNvSpPr txBox="1"/>
          <p:nvPr/>
        </p:nvSpPr>
        <p:spPr>
          <a:xfrm>
            <a:off x="6085352" y="3337560"/>
            <a:ext cx="5182205" cy="2159566"/>
          </a:xfrm>
          <a:prstGeom prst="rect">
            <a:avLst/>
          </a:prstGeom>
          <a:solidFill>
            <a:srgbClr val="00B050"/>
          </a:solidFill>
        </p:spPr>
        <p:txBody>
          <a:bodyPr wrap="square" rtlCol="0">
            <a:spAutoFit/>
          </a:bodyPr>
          <a:lstStyle/>
          <a:p>
            <a:pPr>
              <a:spcAft>
                <a:spcPts val="1000"/>
              </a:spcAft>
            </a:pPr>
            <a:r>
              <a:rPr lang="en-US" dirty="0"/>
              <a:t>REASONS TO FILE</a:t>
            </a:r>
          </a:p>
          <a:p>
            <a:pPr marL="285750" indent="-285750">
              <a:buFont typeface="Arial" panose="020B0604020202020204" pitchFamily="34" charset="0"/>
              <a:buChar char="•"/>
            </a:pPr>
            <a:r>
              <a:rPr lang="en-US" dirty="0"/>
              <a:t>Allegations are part of a pattern of allegations.</a:t>
            </a:r>
          </a:p>
          <a:p>
            <a:pPr marL="285750" indent="-285750">
              <a:buFont typeface="Arial" panose="020B0604020202020204" pitchFamily="34" charset="0"/>
              <a:buChar char="•"/>
            </a:pPr>
            <a:r>
              <a:rPr lang="en-US" dirty="0"/>
              <a:t>Sharp disparity in power relationships. </a:t>
            </a:r>
          </a:p>
          <a:p>
            <a:pPr marL="285750" indent="-285750">
              <a:buFont typeface="Arial" panose="020B0604020202020204" pitchFamily="34" charset="0"/>
              <a:buChar char="•"/>
            </a:pPr>
            <a:r>
              <a:rPr lang="en-US" dirty="0"/>
              <a:t>Alleged violence, use of weapons.</a:t>
            </a:r>
          </a:p>
          <a:p>
            <a:pPr marL="285750" indent="-285750">
              <a:buFont typeface="Arial" panose="020B0604020202020204" pitchFamily="34" charset="0"/>
              <a:buChar char="•"/>
            </a:pPr>
            <a:r>
              <a:rPr lang="en-US" b="1" dirty="0"/>
              <a:t>With complaints by children against adults that plausibly describe sexual harassment: file a formal complaint.</a:t>
            </a:r>
          </a:p>
        </p:txBody>
      </p:sp>
      <p:sp>
        <p:nvSpPr>
          <p:cNvPr id="6" name="TextBox 5">
            <a:extLst>
              <a:ext uri="{FF2B5EF4-FFF2-40B4-BE49-F238E27FC236}">
                <a16:creationId xmlns:a16="http://schemas.microsoft.com/office/drawing/2014/main" id="{53C56B05-B366-46FB-838F-0F810FA0E1B7}"/>
              </a:ext>
            </a:extLst>
          </p:cNvPr>
          <p:cNvSpPr txBox="1"/>
          <p:nvPr/>
        </p:nvSpPr>
        <p:spPr>
          <a:xfrm>
            <a:off x="1734926" y="5830550"/>
            <a:ext cx="8700852" cy="646331"/>
          </a:xfrm>
          <a:prstGeom prst="rect">
            <a:avLst/>
          </a:prstGeom>
          <a:solidFill>
            <a:srgbClr val="E8E31D"/>
          </a:solidFill>
        </p:spPr>
        <p:txBody>
          <a:bodyPr wrap="square" rtlCol="0">
            <a:spAutoFit/>
          </a:bodyPr>
          <a:lstStyle/>
          <a:p>
            <a:r>
              <a:rPr lang="en-US" dirty="0">
                <a:solidFill>
                  <a:schemeClr val="bg1"/>
                </a:solidFill>
              </a:rPr>
              <a:t>A REASON THAT SHOULD NOT BE CONSIDERED:  “Credibility” </a:t>
            </a:r>
            <a:r>
              <a:rPr lang="en-US" dirty="0">
                <a:solidFill>
                  <a:schemeClr val="bg1"/>
                </a:solidFill>
                <a:latin typeface="Times New Roman" panose="02020603050405020304" pitchFamily="18" charset="0"/>
                <a:cs typeface="Times New Roman" panose="02020603050405020304" pitchFamily="18" charset="0"/>
              </a:rPr>
              <a:t>— in either direction — implies prejudgment and should not be considered at this early stage.</a:t>
            </a:r>
            <a:endParaRPr lang="en-US" dirty="0">
              <a:solidFill>
                <a:schemeClr val="bg1"/>
              </a:solidFill>
            </a:endParaRPr>
          </a:p>
        </p:txBody>
      </p:sp>
    </p:spTree>
    <p:extLst>
      <p:ext uri="{BB962C8B-B14F-4D97-AF65-F5344CB8AC3E}">
        <p14:creationId xmlns:p14="http://schemas.microsoft.com/office/powerpoint/2010/main" val="261728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D9D8-CE47-45DE-9BAB-1C040407D78F}"/>
              </a:ext>
            </a:extLst>
          </p:cNvPr>
          <p:cNvSpPr>
            <a:spLocks noGrp="1"/>
          </p:cNvSpPr>
          <p:nvPr>
            <p:ph type="title"/>
          </p:nvPr>
        </p:nvSpPr>
        <p:spPr>
          <a:xfrm>
            <a:off x="435429" y="500742"/>
            <a:ext cx="11070770" cy="1360714"/>
          </a:xfrm>
        </p:spPr>
        <p:txBody>
          <a:bodyPr>
            <a:normAutofit/>
          </a:bodyPr>
          <a:lstStyle/>
          <a:p>
            <a:r>
              <a:rPr lang="en-US" dirty="0">
                <a:solidFill>
                  <a:schemeClr val="bg1"/>
                </a:solidFill>
              </a:rPr>
              <a:t>The 2020 Title IX Regulations</a:t>
            </a:r>
          </a:p>
        </p:txBody>
      </p:sp>
      <p:sp>
        <p:nvSpPr>
          <p:cNvPr id="3" name="Content Placeholder 2">
            <a:extLst>
              <a:ext uri="{FF2B5EF4-FFF2-40B4-BE49-F238E27FC236}">
                <a16:creationId xmlns:a16="http://schemas.microsoft.com/office/drawing/2014/main" id="{A8B12E44-EADB-402F-8B5C-CA55E0EDF2A9}"/>
              </a:ext>
            </a:extLst>
          </p:cNvPr>
          <p:cNvSpPr>
            <a:spLocks noGrp="1"/>
          </p:cNvSpPr>
          <p:nvPr>
            <p:ph idx="1"/>
          </p:nvPr>
        </p:nvSpPr>
        <p:spPr>
          <a:xfrm>
            <a:off x="685801" y="1861456"/>
            <a:ext cx="10820398" cy="4280725"/>
          </a:xfrm>
        </p:spPr>
        <p:txBody>
          <a:bodyPr>
            <a:noAutofit/>
          </a:bodyPr>
          <a:lstStyle/>
          <a:p>
            <a:pPr>
              <a:spcAft>
                <a:spcPts val="1200"/>
              </a:spcAft>
            </a:pPr>
            <a:r>
              <a:rPr lang="en-US" sz="2800" dirty="0">
                <a:solidFill>
                  <a:schemeClr val="bg1"/>
                </a:solidFill>
              </a:rPr>
              <a:t>Adopted through formal rulemaking in 2020.</a:t>
            </a:r>
          </a:p>
          <a:p>
            <a:pPr>
              <a:spcAft>
                <a:spcPts val="1200"/>
              </a:spcAft>
            </a:pPr>
            <a:r>
              <a:rPr lang="en-US" sz="2800" dirty="0">
                <a:solidFill>
                  <a:schemeClr val="bg1"/>
                </a:solidFill>
              </a:rPr>
              <a:t>Helpfully align OCR rules with Supreme Court decisions.  Unhelpfully complex and controversial in procedure.  </a:t>
            </a:r>
          </a:p>
          <a:p>
            <a:pPr>
              <a:spcAft>
                <a:spcPts val="1200"/>
              </a:spcAft>
            </a:pPr>
            <a:r>
              <a:rPr lang="en-US" sz="2800" dirty="0">
                <a:solidFill>
                  <a:schemeClr val="bg1"/>
                </a:solidFill>
              </a:rPr>
              <a:t>Already subject to a proposed Biden Administration replacement (though this will take time).  These will likely simplify procedure but reintroduce OCR preferences at odds with Supreme Court decisions.</a:t>
            </a:r>
          </a:p>
          <a:p>
            <a:pPr>
              <a:spcAft>
                <a:spcPts val="1200"/>
              </a:spcAft>
            </a:pPr>
            <a:r>
              <a:rPr lang="en-US" sz="2800" dirty="0">
                <a:solidFill>
                  <a:schemeClr val="bg1"/>
                </a:solidFill>
              </a:rPr>
              <a:t>Still in effect.</a:t>
            </a:r>
          </a:p>
        </p:txBody>
      </p:sp>
    </p:spTree>
    <p:extLst>
      <p:ext uri="{BB962C8B-B14F-4D97-AF65-F5344CB8AC3E}">
        <p14:creationId xmlns:p14="http://schemas.microsoft.com/office/powerpoint/2010/main" val="270232671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C907-1F2C-4CA4-BF67-45623FA5A6B4}"/>
              </a:ext>
            </a:extLst>
          </p:cNvPr>
          <p:cNvSpPr>
            <a:spLocks noGrp="1"/>
          </p:cNvSpPr>
          <p:nvPr>
            <p:ph type="title"/>
          </p:nvPr>
        </p:nvSpPr>
        <p:spPr>
          <a:xfrm>
            <a:off x="900506" y="1118808"/>
            <a:ext cx="4671467" cy="4747683"/>
          </a:xfrm>
        </p:spPr>
        <p:txBody>
          <a:bodyPr anchor="ctr">
            <a:normAutofit/>
          </a:bodyPr>
          <a:lstStyle/>
          <a:p>
            <a:pPr algn="l"/>
            <a:r>
              <a:rPr lang="en-US" sz="4800" dirty="0"/>
              <a:t/>
            </a:r>
            <a:br>
              <a:rPr lang="en-US" sz="4800" dirty="0"/>
            </a:br>
            <a:r>
              <a:rPr lang="en-US" sz="4800" dirty="0"/>
              <a:t>Counseling Privacy</a:t>
            </a:r>
          </a:p>
        </p:txBody>
      </p:sp>
      <p:sp>
        <p:nvSpPr>
          <p:cNvPr id="3" name="Content Placeholder 2">
            <a:extLst>
              <a:ext uri="{FF2B5EF4-FFF2-40B4-BE49-F238E27FC236}">
                <a16:creationId xmlns:a16="http://schemas.microsoft.com/office/drawing/2014/main" id="{6369B101-4391-44F2-B04C-CB3943E57E8E}"/>
              </a:ext>
            </a:extLst>
          </p:cNvPr>
          <p:cNvSpPr>
            <a:spLocks noGrp="1"/>
          </p:cNvSpPr>
          <p:nvPr>
            <p:ph idx="1"/>
          </p:nvPr>
        </p:nvSpPr>
        <p:spPr>
          <a:xfrm>
            <a:off x="5150499" y="1118809"/>
            <a:ext cx="6398034" cy="4747681"/>
          </a:xfrm>
          <a:effectLst/>
        </p:spPr>
        <p:txBody>
          <a:bodyPr anchor="ctr">
            <a:noAutofit/>
          </a:bodyPr>
          <a:lstStyle/>
          <a:p>
            <a:pPr>
              <a:lnSpc>
                <a:spcPct val="90000"/>
              </a:lnSpc>
            </a:pPr>
            <a:r>
              <a:rPr lang="en-US" sz="1800" dirty="0">
                <a:solidFill>
                  <a:schemeClr val="tx1"/>
                </a:solidFill>
              </a:rPr>
              <a:t>A student between the ages of 12 and 17 </a:t>
            </a:r>
            <a:r>
              <a:rPr lang="en-US" dirty="0">
                <a:solidFill>
                  <a:schemeClr val="tx1"/>
                </a:solidFill>
                <a:cs typeface="Times New Roman" panose="02020603050405020304" pitchFamily="18" charset="0"/>
              </a:rPr>
              <a:t>have a qualified right under state law to counseling confidentiality (including from parents).</a:t>
            </a:r>
          </a:p>
          <a:p>
            <a:pPr lvl="1">
              <a:lnSpc>
                <a:spcPct val="90000"/>
              </a:lnSpc>
            </a:pPr>
            <a:r>
              <a:rPr lang="en-US" dirty="0">
                <a:solidFill>
                  <a:schemeClr val="tx1"/>
                </a:solidFill>
                <a:cs typeface="Times New Roman" panose="02020603050405020304" pitchFamily="18" charset="0"/>
              </a:rPr>
              <a:t>Counselors have authority (in some cases, an obligation) to override the student’s preference for various reasons, including clinical judgment.</a:t>
            </a:r>
          </a:p>
          <a:p>
            <a:pPr lvl="1">
              <a:lnSpc>
                <a:spcPct val="90000"/>
              </a:lnSpc>
            </a:pPr>
            <a:r>
              <a:rPr lang="en-US" dirty="0">
                <a:solidFill>
                  <a:schemeClr val="tx1"/>
                </a:solidFill>
                <a:cs typeface="Times New Roman" panose="02020603050405020304" pitchFamily="18" charset="0"/>
              </a:rPr>
              <a:t>The authority to treat matters as strictly private cannot stand in the way of dealing with potential child abuse.  It may, however, support a student’s request not to file a formal complaint in relation to peer interactions.</a:t>
            </a:r>
          </a:p>
          <a:p>
            <a:pPr lvl="1">
              <a:lnSpc>
                <a:spcPct val="90000"/>
              </a:lnSpc>
            </a:pPr>
            <a:r>
              <a:rPr lang="en-US" dirty="0">
                <a:solidFill>
                  <a:schemeClr val="tx1"/>
                </a:solidFill>
                <a:cs typeface="Times New Roman" panose="02020603050405020304" pitchFamily="18" charset="0"/>
              </a:rPr>
              <a:t>If this issue arises, consult counsel.</a:t>
            </a:r>
            <a:endParaRPr lang="en-US" dirty="0">
              <a:solidFill>
                <a:schemeClr val="tx1"/>
              </a:solidFill>
            </a:endParaRPr>
          </a:p>
        </p:txBody>
      </p:sp>
    </p:spTree>
    <p:extLst>
      <p:ext uri="{BB962C8B-B14F-4D97-AF65-F5344CB8AC3E}">
        <p14:creationId xmlns:p14="http://schemas.microsoft.com/office/powerpoint/2010/main" val="2846332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04CE-5AAC-448F-9A45-BBF65E2D41ED}"/>
              </a:ext>
            </a:extLst>
          </p:cNvPr>
          <p:cNvSpPr>
            <a:spLocks noGrp="1"/>
          </p:cNvSpPr>
          <p:nvPr>
            <p:ph type="title"/>
          </p:nvPr>
        </p:nvSpPr>
        <p:spPr>
          <a:xfrm>
            <a:off x="900506" y="1118808"/>
            <a:ext cx="4671467" cy="4747683"/>
          </a:xfrm>
        </p:spPr>
        <p:txBody>
          <a:bodyPr anchor="ctr">
            <a:normAutofit/>
          </a:bodyPr>
          <a:lstStyle/>
          <a:p>
            <a:pPr algn="l"/>
            <a:r>
              <a:rPr lang="en-US" sz="4800" dirty="0"/>
              <a:t>Initial Notice</a:t>
            </a:r>
          </a:p>
        </p:txBody>
      </p:sp>
      <p:sp>
        <p:nvSpPr>
          <p:cNvPr id="3" name="Content Placeholder 2">
            <a:extLst>
              <a:ext uri="{FF2B5EF4-FFF2-40B4-BE49-F238E27FC236}">
                <a16:creationId xmlns:a16="http://schemas.microsoft.com/office/drawing/2014/main" id="{8722D3E1-0FBA-45E7-86AE-6E6B09D1A62F}"/>
              </a:ext>
            </a:extLst>
          </p:cNvPr>
          <p:cNvSpPr>
            <a:spLocks noGrp="1"/>
          </p:cNvSpPr>
          <p:nvPr>
            <p:ph idx="1"/>
          </p:nvPr>
        </p:nvSpPr>
        <p:spPr>
          <a:xfrm>
            <a:off x="6498769" y="228600"/>
            <a:ext cx="5559881" cy="6372225"/>
          </a:xfrm>
          <a:effectLst/>
        </p:spPr>
        <p:txBody>
          <a:bodyPr anchor="ctr">
            <a:noAutofit/>
          </a:bodyPr>
          <a:lstStyle/>
          <a:p>
            <a:pPr>
              <a:lnSpc>
                <a:spcPct val="90000"/>
              </a:lnSpc>
            </a:pPr>
            <a:r>
              <a:rPr lang="en-US" sz="1800" dirty="0">
                <a:solidFill>
                  <a:schemeClr val="tx1"/>
                </a:solidFill>
              </a:rPr>
              <a:t>After a formal complaint is filed, each party must receive written notice, providing sufficient time to allow a respondent to prepare a written response, if desired, before an initial interview.</a:t>
            </a:r>
          </a:p>
          <a:p>
            <a:pPr>
              <a:lnSpc>
                <a:spcPct val="90000"/>
              </a:lnSpc>
            </a:pPr>
            <a:r>
              <a:rPr lang="en-US" sz="1800" dirty="0">
                <a:solidFill>
                  <a:schemeClr val="tx1"/>
                </a:solidFill>
              </a:rPr>
              <a:t>Notice to both complainant and respondent must include:</a:t>
            </a:r>
          </a:p>
          <a:p>
            <a:pPr>
              <a:lnSpc>
                <a:spcPct val="90000"/>
              </a:lnSpc>
            </a:pPr>
            <a:r>
              <a:rPr lang="en-US" sz="1800" dirty="0">
                <a:solidFill>
                  <a:schemeClr val="tx1"/>
                </a:solidFill>
              </a:rPr>
              <a:t>Notice of the steps in the process, including any opportunity for informal resolution (ADR)</a:t>
            </a:r>
          </a:p>
          <a:p>
            <a:pPr>
              <a:lnSpc>
                <a:spcPct val="90000"/>
              </a:lnSpc>
            </a:pPr>
            <a:r>
              <a:rPr lang="en-US" sz="1800" dirty="0">
                <a:solidFill>
                  <a:schemeClr val="tx1"/>
                </a:solidFill>
              </a:rPr>
              <a:t>Notice of the allegations, in enough detail to enable preparation of a response (names of known parties, conduct alleged, date and location of conduct if known).</a:t>
            </a:r>
          </a:p>
          <a:p>
            <a:pPr>
              <a:lnSpc>
                <a:spcPct val="90000"/>
              </a:lnSpc>
            </a:pPr>
            <a:r>
              <a:rPr lang="en-US" sz="1800" dirty="0">
                <a:solidFill>
                  <a:schemeClr val="tx1"/>
                </a:solidFill>
              </a:rPr>
              <a:t>A statement that the respondent is presumed not responsible for the alleged conduct.</a:t>
            </a:r>
          </a:p>
          <a:p>
            <a:pPr>
              <a:lnSpc>
                <a:spcPct val="90000"/>
              </a:lnSpc>
            </a:pPr>
            <a:r>
              <a:rPr lang="en-US" sz="1800" dirty="0">
                <a:solidFill>
                  <a:schemeClr val="tx1"/>
                </a:solidFill>
              </a:rPr>
              <a:t>A statement that responsibility is determined at the conclusion of the process.</a:t>
            </a:r>
          </a:p>
          <a:p>
            <a:pPr>
              <a:lnSpc>
                <a:spcPct val="90000"/>
              </a:lnSpc>
            </a:pPr>
            <a:r>
              <a:rPr lang="en-US" sz="1800" dirty="0">
                <a:solidFill>
                  <a:schemeClr val="tx1"/>
                </a:solidFill>
              </a:rPr>
              <a:t>Notice of the right to have an attorney or advisor and to inspect and review evidence</a:t>
            </a:r>
          </a:p>
          <a:p>
            <a:pPr>
              <a:lnSpc>
                <a:spcPct val="90000"/>
              </a:lnSpc>
            </a:pPr>
            <a:r>
              <a:rPr lang="en-US" sz="1800" dirty="0">
                <a:solidFill>
                  <a:schemeClr val="tx1"/>
                </a:solidFill>
              </a:rPr>
              <a:t>Notice of any School rule that prohibits making false statement or providing false evidence.</a:t>
            </a:r>
          </a:p>
        </p:txBody>
      </p:sp>
    </p:spTree>
    <p:extLst>
      <p:ext uri="{BB962C8B-B14F-4D97-AF65-F5344CB8AC3E}">
        <p14:creationId xmlns:p14="http://schemas.microsoft.com/office/powerpoint/2010/main" val="3265154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7651-793D-43FA-848E-FC58C4CB8205}"/>
              </a:ext>
            </a:extLst>
          </p:cNvPr>
          <p:cNvSpPr>
            <a:spLocks noGrp="1"/>
          </p:cNvSpPr>
          <p:nvPr>
            <p:ph type="title"/>
          </p:nvPr>
        </p:nvSpPr>
        <p:spPr>
          <a:xfrm>
            <a:off x="900506" y="1118808"/>
            <a:ext cx="4671467" cy="4747683"/>
          </a:xfrm>
        </p:spPr>
        <p:txBody>
          <a:bodyPr anchor="ctr">
            <a:normAutofit/>
          </a:bodyPr>
          <a:lstStyle/>
          <a:p>
            <a:pPr algn="l"/>
            <a:r>
              <a:rPr lang="en-US" sz="4800"/>
              <a:t>Emergency Removal</a:t>
            </a:r>
          </a:p>
        </p:txBody>
      </p:sp>
      <p:sp>
        <p:nvSpPr>
          <p:cNvPr id="3" name="Content Placeholder 2">
            <a:extLst>
              <a:ext uri="{FF2B5EF4-FFF2-40B4-BE49-F238E27FC236}">
                <a16:creationId xmlns:a16="http://schemas.microsoft.com/office/drawing/2014/main" id="{EC7D8369-A849-437A-8953-3CF5B6F4FDF6}"/>
              </a:ext>
            </a:extLst>
          </p:cNvPr>
          <p:cNvSpPr>
            <a:spLocks noGrp="1"/>
          </p:cNvSpPr>
          <p:nvPr>
            <p:ph idx="1"/>
          </p:nvPr>
        </p:nvSpPr>
        <p:spPr>
          <a:xfrm>
            <a:off x="4655977" y="620785"/>
            <a:ext cx="6892556" cy="5494789"/>
          </a:xfrm>
          <a:effectLst/>
        </p:spPr>
        <p:txBody>
          <a:bodyPr anchor="ctr">
            <a:normAutofit/>
          </a:bodyPr>
          <a:lstStyle/>
          <a:p>
            <a:r>
              <a:rPr lang="en-US" sz="1700" dirty="0">
                <a:solidFill>
                  <a:schemeClr val="tx1"/>
                </a:solidFill>
              </a:rPr>
              <a:t>Student removal pending a Title IX investigation requires an immediate threat to physical health or safety.</a:t>
            </a:r>
          </a:p>
          <a:p>
            <a:pPr lvl="1"/>
            <a:r>
              <a:rPr lang="en-US" sz="1700" dirty="0">
                <a:solidFill>
                  <a:schemeClr val="tx1"/>
                </a:solidFill>
              </a:rPr>
              <a:t>“Safety” cannot consist solely of emotional/mental health concerns.</a:t>
            </a:r>
          </a:p>
          <a:p>
            <a:pPr lvl="1"/>
            <a:r>
              <a:rPr lang="en-US" sz="1700" dirty="0">
                <a:solidFill>
                  <a:schemeClr val="tx1"/>
                </a:solidFill>
              </a:rPr>
              <a:t>Students who are removed must have an opportunity to question the removal.</a:t>
            </a:r>
          </a:p>
          <a:p>
            <a:pPr lvl="1"/>
            <a:r>
              <a:rPr lang="en-US" sz="1700" dirty="0">
                <a:solidFill>
                  <a:schemeClr val="tx1"/>
                </a:solidFill>
              </a:rPr>
              <a:t>The school may have required or available procedures under other federal (IDEA, 504) or state (discipline statutes) that are more strict, or more specific, or less strict.  The School, in other words, may apply laws outside of Title IX the permit (state disciplinary law) or prohibit (IDEA, 504) certain “removals.”</a:t>
            </a:r>
          </a:p>
          <a:p>
            <a:r>
              <a:rPr lang="en-US" sz="1700" dirty="0">
                <a:solidFill>
                  <a:schemeClr val="tx1"/>
                </a:solidFill>
              </a:rPr>
              <a:t>Employees may be placed on paid administrative leave pending investigation.</a:t>
            </a:r>
          </a:p>
        </p:txBody>
      </p:sp>
    </p:spTree>
    <p:extLst>
      <p:ext uri="{BB962C8B-B14F-4D97-AF65-F5344CB8AC3E}">
        <p14:creationId xmlns:p14="http://schemas.microsoft.com/office/powerpoint/2010/main" val="1298607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5C40-EFC4-4F8F-B26C-8C5C1C4C2113}"/>
              </a:ext>
            </a:extLst>
          </p:cNvPr>
          <p:cNvSpPr>
            <a:spLocks noGrp="1"/>
          </p:cNvSpPr>
          <p:nvPr>
            <p:ph type="title"/>
          </p:nvPr>
        </p:nvSpPr>
        <p:spPr>
          <a:xfrm>
            <a:off x="900506" y="1118808"/>
            <a:ext cx="4671467" cy="4747683"/>
          </a:xfrm>
        </p:spPr>
        <p:txBody>
          <a:bodyPr anchor="ctr">
            <a:normAutofit/>
          </a:bodyPr>
          <a:lstStyle/>
          <a:p>
            <a:pPr algn="l"/>
            <a:r>
              <a:rPr lang="en-US" sz="4800" dirty="0"/>
              <a:t>ADR (Including Restorative Justice)</a:t>
            </a:r>
          </a:p>
        </p:txBody>
      </p:sp>
      <p:sp>
        <p:nvSpPr>
          <p:cNvPr id="3" name="Content Placeholder 2">
            <a:extLst>
              <a:ext uri="{FF2B5EF4-FFF2-40B4-BE49-F238E27FC236}">
                <a16:creationId xmlns:a16="http://schemas.microsoft.com/office/drawing/2014/main" id="{A3ED5F54-22BD-491A-9920-20277C07FCF7}"/>
              </a:ext>
            </a:extLst>
          </p:cNvPr>
          <p:cNvSpPr>
            <a:spLocks noGrp="1"/>
          </p:cNvSpPr>
          <p:nvPr>
            <p:ph idx="1"/>
          </p:nvPr>
        </p:nvSpPr>
        <p:spPr>
          <a:xfrm>
            <a:off x="6498769" y="561975"/>
            <a:ext cx="5312231" cy="5734050"/>
          </a:xfrm>
          <a:effectLst/>
        </p:spPr>
        <p:txBody>
          <a:bodyPr anchor="ctr">
            <a:normAutofit/>
          </a:bodyPr>
          <a:lstStyle/>
          <a:p>
            <a:r>
              <a:rPr lang="en-US" dirty="0">
                <a:solidFill>
                  <a:schemeClr val="tx1"/>
                </a:solidFill>
              </a:rPr>
              <a:t>Alternative Dispute Resolution (ADR) is referred to as “informal resolution” in the rules.  Options such as arbitration or mediation or structured restorative justice activities are all referred to, here, as ADR.</a:t>
            </a:r>
          </a:p>
          <a:p>
            <a:r>
              <a:rPr lang="en-US" dirty="0">
                <a:solidFill>
                  <a:schemeClr val="tx1"/>
                </a:solidFill>
              </a:rPr>
              <a:t>ADR </a:t>
            </a:r>
            <a:r>
              <a:rPr lang="en-US" i="1" dirty="0">
                <a:solidFill>
                  <a:schemeClr val="tx1"/>
                </a:solidFill>
              </a:rPr>
              <a:t>cannot </a:t>
            </a:r>
            <a:r>
              <a:rPr lang="en-US" dirty="0">
                <a:solidFill>
                  <a:schemeClr val="tx1"/>
                </a:solidFill>
              </a:rPr>
              <a:t>be used unless/until a formal complaint is filed.</a:t>
            </a:r>
          </a:p>
          <a:p>
            <a:r>
              <a:rPr lang="en-US" dirty="0">
                <a:solidFill>
                  <a:schemeClr val="tx1"/>
                </a:solidFill>
              </a:rPr>
              <a:t>ADR </a:t>
            </a:r>
            <a:r>
              <a:rPr lang="en-US" i="1" dirty="0">
                <a:solidFill>
                  <a:schemeClr val="tx1"/>
                </a:solidFill>
              </a:rPr>
              <a:t>cannot </a:t>
            </a:r>
            <a:r>
              <a:rPr lang="en-US" dirty="0">
                <a:solidFill>
                  <a:schemeClr val="tx1"/>
                </a:solidFill>
              </a:rPr>
              <a:t>be used between a student/ complainant and an employee/respondent.</a:t>
            </a:r>
          </a:p>
          <a:p>
            <a:r>
              <a:rPr lang="en-US" dirty="0">
                <a:solidFill>
                  <a:schemeClr val="tx1"/>
                </a:solidFill>
              </a:rPr>
              <a:t>When permitted, ADR requires written notice of rights to both parties and voluntary, written consent specifying the process that will take place.</a:t>
            </a:r>
          </a:p>
          <a:p>
            <a:r>
              <a:rPr lang="en-US" dirty="0">
                <a:solidFill>
                  <a:schemeClr val="tx1"/>
                </a:solidFill>
              </a:rPr>
              <a:t>For efficiency, consider ADR, if it is appropriate, before initiating an investigation.  </a:t>
            </a:r>
          </a:p>
        </p:txBody>
      </p:sp>
    </p:spTree>
    <p:extLst>
      <p:ext uri="{BB962C8B-B14F-4D97-AF65-F5344CB8AC3E}">
        <p14:creationId xmlns:p14="http://schemas.microsoft.com/office/powerpoint/2010/main" val="781412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780C-A099-413B-BAE4-0E8581247712}"/>
              </a:ext>
            </a:extLst>
          </p:cNvPr>
          <p:cNvSpPr>
            <a:spLocks noGrp="1"/>
          </p:cNvSpPr>
          <p:nvPr>
            <p:ph type="title"/>
          </p:nvPr>
        </p:nvSpPr>
        <p:spPr>
          <a:xfrm>
            <a:off x="919119" y="581575"/>
            <a:ext cx="10353762" cy="970450"/>
          </a:xfrm>
        </p:spPr>
        <p:txBody>
          <a:bodyPr/>
          <a:lstStyle/>
          <a:p>
            <a:r>
              <a:rPr lang="en-US" dirty="0"/>
              <a:t>Dismissal</a:t>
            </a:r>
          </a:p>
        </p:txBody>
      </p:sp>
      <p:sp>
        <p:nvSpPr>
          <p:cNvPr id="4" name="Content Placeholder 3">
            <a:extLst>
              <a:ext uri="{FF2B5EF4-FFF2-40B4-BE49-F238E27FC236}">
                <a16:creationId xmlns:a16="http://schemas.microsoft.com/office/drawing/2014/main" id="{0C820643-6165-4236-BBE9-F9F067C10B53}"/>
              </a:ext>
            </a:extLst>
          </p:cNvPr>
          <p:cNvSpPr>
            <a:spLocks noGrp="1"/>
          </p:cNvSpPr>
          <p:nvPr>
            <p:ph sz="half" idx="1"/>
          </p:nvPr>
        </p:nvSpPr>
        <p:spPr/>
        <p:txBody>
          <a:bodyPr/>
          <a:lstStyle/>
          <a:p>
            <a:r>
              <a:rPr lang="en-US" dirty="0"/>
              <a:t>Formal Complaints MUST be dismissed if:</a:t>
            </a:r>
          </a:p>
          <a:p>
            <a:pPr lvl="1"/>
            <a:r>
              <a:rPr lang="en-US" dirty="0"/>
              <a:t>Taking all allegations as true, it does not state a case of sexual harassment.</a:t>
            </a:r>
          </a:p>
          <a:p>
            <a:pPr lvl="1"/>
            <a:r>
              <a:rPr lang="en-US" dirty="0"/>
              <a:t>Sexual harassment, if any, did not occur (even in part) in a school program or activity.</a:t>
            </a:r>
          </a:p>
          <a:p>
            <a:pPr lvl="1"/>
            <a:r>
              <a:rPr lang="en-US" dirty="0"/>
              <a:t>Sexual harassment, if any, did not occur in the United States.</a:t>
            </a:r>
          </a:p>
        </p:txBody>
      </p:sp>
      <p:sp>
        <p:nvSpPr>
          <p:cNvPr id="5" name="Content Placeholder 4">
            <a:extLst>
              <a:ext uri="{FF2B5EF4-FFF2-40B4-BE49-F238E27FC236}">
                <a16:creationId xmlns:a16="http://schemas.microsoft.com/office/drawing/2014/main" id="{C8C54772-E926-46A8-BB23-5DA72FE67A75}"/>
              </a:ext>
            </a:extLst>
          </p:cNvPr>
          <p:cNvSpPr>
            <a:spLocks noGrp="1"/>
          </p:cNvSpPr>
          <p:nvPr>
            <p:ph sz="half" idx="2"/>
          </p:nvPr>
        </p:nvSpPr>
        <p:spPr/>
        <p:txBody>
          <a:bodyPr/>
          <a:lstStyle/>
          <a:p>
            <a:r>
              <a:rPr lang="en-US" dirty="0"/>
              <a:t>Formal Complaints MAY be dismissed if:</a:t>
            </a:r>
          </a:p>
          <a:p>
            <a:pPr lvl="1"/>
            <a:r>
              <a:rPr lang="en-US" dirty="0"/>
              <a:t>The complainant asks the Title IX Coordinator to withdraw the complaint.</a:t>
            </a:r>
          </a:p>
          <a:p>
            <a:pPr lvl="1"/>
            <a:r>
              <a:rPr lang="en-US" dirty="0"/>
              <a:t>The respondent’s enrollment or employment ends.</a:t>
            </a:r>
          </a:p>
          <a:p>
            <a:pPr lvl="1"/>
            <a:r>
              <a:rPr lang="en-US" dirty="0"/>
              <a:t>The investigator cannot gather evidence sufficient to make a determination (due to passage of time, non-cooperation of a complainant, etc.).</a:t>
            </a:r>
          </a:p>
        </p:txBody>
      </p:sp>
      <p:sp>
        <p:nvSpPr>
          <p:cNvPr id="6" name="TextBox 5">
            <a:extLst>
              <a:ext uri="{FF2B5EF4-FFF2-40B4-BE49-F238E27FC236}">
                <a16:creationId xmlns:a16="http://schemas.microsoft.com/office/drawing/2014/main" id="{B962BA7B-B768-41DF-951F-707E9F1072CE}"/>
              </a:ext>
            </a:extLst>
          </p:cNvPr>
          <p:cNvSpPr txBox="1"/>
          <p:nvPr/>
        </p:nvSpPr>
        <p:spPr>
          <a:xfrm>
            <a:off x="2735792" y="5076825"/>
            <a:ext cx="6934200" cy="646331"/>
          </a:xfrm>
          <a:prstGeom prst="rect">
            <a:avLst/>
          </a:prstGeom>
          <a:solidFill>
            <a:schemeClr val="accent1"/>
          </a:solidFill>
        </p:spPr>
        <p:txBody>
          <a:bodyPr wrap="square" rtlCol="0">
            <a:spAutoFit/>
          </a:bodyPr>
          <a:lstStyle/>
          <a:p>
            <a:r>
              <a:rPr lang="en-US" dirty="0"/>
              <a:t>Dismissal does not insulate the respondent or complainant from potential disciplinary consequence of misbehavior.</a:t>
            </a:r>
          </a:p>
        </p:txBody>
      </p:sp>
    </p:spTree>
    <p:extLst>
      <p:ext uri="{BB962C8B-B14F-4D97-AF65-F5344CB8AC3E}">
        <p14:creationId xmlns:p14="http://schemas.microsoft.com/office/powerpoint/2010/main" val="1427358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1E1B-77AC-4662-A86D-2E0195962A99}"/>
              </a:ext>
            </a:extLst>
          </p:cNvPr>
          <p:cNvSpPr>
            <a:spLocks noGrp="1"/>
          </p:cNvSpPr>
          <p:nvPr>
            <p:ph type="title"/>
          </p:nvPr>
        </p:nvSpPr>
        <p:spPr>
          <a:xfrm>
            <a:off x="900506" y="1118808"/>
            <a:ext cx="4671467" cy="4747683"/>
          </a:xfrm>
        </p:spPr>
        <p:txBody>
          <a:bodyPr anchor="ctr">
            <a:normAutofit/>
          </a:bodyPr>
          <a:lstStyle/>
          <a:p>
            <a:pPr algn="l"/>
            <a:r>
              <a:rPr lang="en-US" sz="4800" dirty="0"/>
              <a:t>Investigation 1</a:t>
            </a:r>
          </a:p>
        </p:txBody>
      </p:sp>
      <p:sp>
        <p:nvSpPr>
          <p:cNvPr id="3" name="Content Placeholder 2">
            <a:extLst>
              <a:ext uri="{FF2B5EF4-FFF2-40B4-BE49-F238E27FC236}">
                <a16:creationId xmlns:a16="http://schemas.microsoft.com/office/drawing/2014/main" id="{4EE63611-40F7-4DA1-B11C-07E7C18A89E0}"/>
              </a:ext>
            </a:extLst>
          </p:cNvPr>
          <p:cNvSpPr>
            <a:spLocks noGrp="1"/>
          </p:cNvSpPr>
          <p:nvPr>
            <p:ph idx="1"/>
          </p:nvPr>
        </p:nvSpPr>
        <p:spPr>
          <a:xfrm>
            <a:off x="6498769" y="400051"/>
            <a:ext cx="5436056" cy="6134100"/>
          </a:xfrm>
          <a:effectLst/>
        </p:spPr>
        <p:txBody>
          <a:bodyPr anchor="ctr">
            <a:normAutofit/>
          </a:bodyPr>
          <a:lstStyle/>
          <a:p>
            <a:pPr>
              <a:lnSpc>
                <a:spcPct val="90000"/>
              </a:lnSpc>
            </a:pPr>
            <a:r>
              <a:rPr lang="en-US" sz="1800" dirty="0">
                <a:solidFill>
                  <a:schemeClr val="tx1"/>
                </a:solidFill>
              </a:rPr>
              <a:t>The Title IX coordinator can be the investigator, unless they have a conflict of interest.  Signing a complaint, by itself, is </a:t>
            </a:r>
            <a:r>
              <a:rPr lang="en-US" sz="1800" i="1" dirty="0">
                <a:solidFill>
                  <a:schemeClr val="tx1"/>
                </a:solidFill>
              </a:rPr>
              <a:t>not </a:t>
            </a:r>
            <a:r>
              <a:rPr lang="en-US" sz="1800" dirty="0">
                <a:solidFill>
                  <a:schemeClr val="tx1"/>
                </a:solidFill>
              </a:rPr>
              <a:t>a conflict of interest (rather, the Title IX coordinator is obligated to remain unbiased).</a:t>
            </a:r>
          </a:p>
          <a:p>
            <a:pPr>
              <a:lnSpc>
                <a:spcPct val="90000"/>
              </a:lnSpc>
            </a:pPr>
            <a:r>
              <a:rPr lang="en-US" sz="1800" dirty="0">
                <a:solidFill>
                  <a:schemeClr val="tx1"/>
                </a:solidFill>
              </a:rPr>
              <a:t>The Title IX coordinator can elect to use a separate internal or external investigator (and may wish to do so when they have filed the complaint).</a:t>
            </a:r>
          </a:p>
          <a:p>
            <a:pPr>
              <a:lnSpc>
                <a:spcPct val="90000"/>
              </a:lnSpc>
            </a:pPr>
            <a:r>
              <a:rPr lang="en-US" sz="1800" dirty="0">
                <a:solidFill>
                  <a:schemeClr val="tx1"/>
                </a:solidFill>
              </a:rPr>
              <a:t>Each party must have an equal opportunity to present evidence and witnesses.</a:t>
            </a:r>
          </a:p>
          <a:p>
            <a:pPr>
              <a:lnSpc>
                <a:spcPct val="90000"/>
              </a:lnSpc>
            </a:pPr>
            <a:r>
              <a:rPr lang="en-US" sz="1800" dirty="0">
                <a:solidFill>
                  <a:schemeClr val="tx1"/>
                </a:solidFill>
              </a:rPr>
              <a:t>Neither party may be prevented from gathering and presenting evidence.</a:t>
            </a:r>
          </a:p>
          <a:p>
            <a:pPr>
              <a:lnSpc>
                <a:spcPct val="90000"/>
              </a:lnSpc>
            </a:pPr>
            <a:r>
              <a:rPr lang="en-US" sz="1800" dirty="0">
                <a:solidFill>
                  <a:schemeClr val="tx1"/>
                </a:solidFill>
              </a:rPr>
              <a:t>Each party must have the same opportunities for counsel (of their choice, at their cost).</a:t>
            </a:r>
          </a:p>
          <a:p>
            <a:pPr>
              <a:lnSpc>
                <a:spcPct val="90000"/>
              </a:lnSpc>
            </a:pPr>
            <a:r>
              <a:rPr lang="en-US" sz="1800" dirty="0">
                <a:solidFill>
                  <a:schemeClr val="tx1"/>
                </a:solidFill>
              </a:rPr>
              <a:t>Each party expected to participate in an interview or meeting must receive written notice of the date, time, participants, purpose and location of each interview or other investigative meeting and the School to allow the party to prepare.</a:t>
            </a:r>
          </a:p>
        </p:txBody>
      </p:sp>
    </p:spTree>
    <p:extLst>
      <p:ext uri="{BB962C8B-B14F-4D97-AF65-F5344CB8AC3E}">
        <p14:creationId xmlns:p14="http://schemas.microsoft.com/office/powerpoint/2010/main" val="3728061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2DA-503A-45EE-A8DB-B772AF730E45}"/>
              </a:ext>
            </a:extLst>
          </p:cNvPr>
          <p:cNvSpPr>
            <a:spLocks noGrp="1"/>
          </p:cNvSpPr>
          <p:nvPr>
            <p:ph type="title"/>
          </p:nvPr>
        </p:nvSpPr>
        <p:spPr>
          <a:xfrm>
            <a:off x="900506" y="1118808"/>
            <a:ext cx="4671467" cy="4747683"/>
          </a:xfrm>
        </p:spPr>
        <p:txBody>
          <a:bodyPr anchor="ctr">
            <a:normAutofit/>
          </a:bodyPr>
          <a:lstStyle/>
          <a:p>
            <a:pPr algn="l"/>
            <a:r>
              <a:rPr lang="en-US" sz="4800" dirty="0"/>
              <a:t>Investigation 2</a:t>
            </a:r>
          </a:p>
        </p:txBody>
      </p:sp>
      <p:sp>
        <p:nvSpPr>
          <p:cNvPr id="3" name="Content Placeholder 2">
            <a:extLst>
              <a:ext uri="{FF2B5EF4-FFF2-40B4-BE49-F238E27FC236}">
                <a16:creationId xmlns:a16="http://schemas.microsoft.com/office/drawing/2014/main" id="{A8359A2E-1ED0-4661-9281-7114FDDA738A}"/>
              </a:ext>
            </a:extLst>
          </p:cNvPr>
          <p:cNvSpPr>
            <a:spLocks noGrp="1"/>
          </p:cNvSpPr>
          <p:nvPr>
            <p:ph idx="1"/>
          </p:nvPr>
        </p:nvSpPr>
        <p:spPr>
          <a:xfrm>
            <a:off x="6498769" y="175846"/>
            <a:ext cx="5341539" cy="6330461"/>
          </a:xfrm>
          <a:effectLst/>
        </p:spPr>
        <p:txBody>
          <a:bodyPr anchor="ctr">
            <a:noAutofit/>
          </a:bodyPr>
          <a:lstStyle/>
          <a:p>
            <a:pPr>
              <a:lnSpc>
                <a:spcPct val="90000"/>
              </a:lnSpc>
            </a:pPr>
            <a:r>
              <a:rPr lang="en-US" sz="1800" dirty="0">
                <a:solidFill>
                  <a:schemeClr val="tx1"/>
                </a:solidFill>
              </a:rPr>
              <a:t>Investigations should be prompt and your policy must establish a timeline</a:t>
            </a:r>
            <a:r>
              <a:rPr lang="en-US" sz="1800" b="1" dirty="0">
                <a:solidFill>
                  <a:schemeClr val="tx1"/>
                </a:solidFill>
              </a:rPr>
              <a:t>.  Sixty days is now required by state law (with possible 30 day extensions or extensions requested by law enforcement)</a:t>
            </a:r>
          </a:p>
          <a:p>
            <a:pPr>
              <a:lnSpc>
                <a:spcPct val="90000"/>
              </a:lnSpc>
            </a:pPr>
            <a:r>
              <a:rPr lang="en-US" sz="1800" dirty="0">
                <a:solidFill>
                  <a:schemeClr val="tx1"/>
                </a:solidFill>
              </a:rPr>
              <a:t>You can extend time for “good cause” (to allow a law enforcement investigation to proceed, to find an unavailable witness), but must given notice of such an extension.</a:t>
            </a:r>
          </a:p>
          <a:p>
            <a:pPr>
              <a:lnSpc>
                <a:spcPct val="90000"/>
              </a:lnSpc>
            </a:pPr>
            <a:r>
              <a:rPr lang="en-US" sz="1800" dirty="0">
                <a:solidFill>
                  <a:schemeClr val="tx1"/>
                </a:solidFill>
              </a:rPr>
              <a:t>Both parties must be given an equal opportunity to review ALL evidence gathered (not just evidence the investigator will use) at least 10 days before a report is finalized.</a:t>
            </a:r>
          </a:p>
          <a:p>
            <a:pPr>
              <a:lnSpc>
                <a:spcPct val="90000"/>
              </a:lnSpc>
            </a:pPr>
            <a:r>
              <a:rPr lang="en-US" sz="1800" dirty="0">
                <a:solidFill>
                  <a:schemeClr val="tx1"/>
                </a:solidFill>
              </a:rPr>
              <a:t>The parties may prepare and submit for consideration written comments on the evidence during this period.</a:t>
            </a:r>
          </a:p>
          <a:p>
            <a:pPr>
              <a:lnSpc>
                <a:spcPct val="90000"/>
              </a:lnSpc>
            </a:pPr>
            <a:r>
              <a:rPr lang="en-US" sz="1800" dirty="0">
                <a:solidFill>
                  <a:schemeClr val="tx1"/>
                </a:solidFill>
              </a:rPr>
              <a:t>The investigator must provide his or her written report at least 10 days before any determination of responsibility.</a:t>
            </a:r>
          </a:p>
        </p:txBody>
      </p:sp>
    </p:spTree>
    <p:extLst>
      <p:ext uri="{BB962C8B-B14F-4D97-AF65-F5344CB8AC3E}">
        <p14:creationId xmlns:p14="http://schemas.microsoft.com/office/powerpoint/2010/main" val="2963636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7F3D-70A4-496C-BEF3-E110E6B62867}"/>
              </a:ext>
            </a:extLst>
          </p:cNvPr>
          <p:cNvSpPr>
            <a:spLocks noGrp="1"/>
          </p:cNvSpPr>
          <p:nvPr>
            <p:ph type="title"/>
          </p:nvPr>
        </p:nvSpPr>
        <p:spPr>
          <a:xfrm>
            <a:off x="900506" y="1118808"/>
            <a:ext cx="4671467" cy="4747683"/>
          </a:xfrm>
        </p:spPr>
        <p:txBody>
          <a:bodyPr anchor="ctr">
            <a:normAutofit/>
          </a:bodyPr>
          <a:lstStyle/>
          <a:p>
            <a:pPr algn="l"/>
            <a:r>
              <a:rPr lang="en-US" sz="4800" dirty="0"/>
              <a:t>Decision </a:t>
            </a:r>
            <a:br>
              <a:rPr lang="en-US" sz="4800" dirty="0"/>
            </a:br>
            <a:r>
              <a:rPr lang="en-US" sz="4800" dirty="0"/>
              <a:t>Making</a:t>
            </a:r>
          </a:p>
        </p:txBody>
      </p:sp>
      <p:sp>
        <p:nvSpPr>
          <p:cNvPr id="3" name="Content Placeholder 2">
            <a:extLst>
              <a:ext uri="{FF2B5EF4-FFF2-40B4-BE49-F238E27FC236}">
                <a16:creationId xmlns:a16="http://schemas.microsoft.com/office/drawing/2014/main" id="{FDFECA28-4E1B-4E57-9FCD-009944FF7F52}"/>
              </a:ext>
            </a:extLst>
          </p:cNvPr>
          <p:cNvSpPr>
            <a:spLocks noGrp="1"/>
          </p:cNvSpPr>
          <p:nvPr>
            <p:ph idx="1"/>
          </p:nvPr>
        </p:nvSpPr>
        <p:spPr>
          <a:xfrm>
            <a:off x="6103302" y="228601"/>
            <a:ext cx="5926773" cy="6391274"/>
          </a:xfrm>
          <a:effectLst/>
        </p:spPr>
        <p:txBody>
          <a:bodyPr anchor="ctr">
            <a:noAutofit/>
          </a:bodyPr>
          <a:lstStyle/>
          <a:p>
            <a:pPr>
              <a:lnSpc>
                <a:spcPct val="90000"/>
              </a:lnSpc>
            </a:pPr>
            <a:r>
              <a:rPr lang="en-US" sz="1800" dirty="0">
                <a:solidFill>
                  <a:schemeClr val="tx1"/>
                </a:solidFill>
              </a:rPr>
              <a:t>The Decision Maker cannot be the investigator or Title IX coordinator or (naturally) handle appeals from the decision.  </a:t>
            </a:r>
            <a:r>
              <a:rPr lang="en-US" sz="1800" b="1" dirty="0">
                <a:solidFill>
                  <a:schemeClr val="tx1"/>
                </a:solidFill>
              </a:rPr>
              <a:t>You need at least three designated people for each Title IX case, and sometimes four.</a:t>
            </a:r>
            <a:endParaRPr lang="en-US" sz="1800" dirty="0">
              <a:solidFill>
                <a:schemeClr val="tx1"/>
              </a:solidFill>
            </a:endParaRPr>
          </a:p>
          <a:p>
            <a:pPr>
              <a:lnSpc>
                <a:spcPct val="90000"/>
              </a:lnSpc>
            </a:pPr>
            <a:r>
              <a:rPr lang="en-US" sz="1800" dirty="0">
                <a:solidFill>
                  <a:schemeClr val="tx1"/>
                </a:solidFill>
              </a:rPr>
              <a:t>Before acting on a report, the Decision Maker: must</a:t>
            </a:r>
          </a:p>
          <a:p>
            <a:pPr lvl="1">
              <a:lnSpc>
                <a:spcPct val="90000"/>
              </a:lnSpc>
            </a:pPr>
            <a:r>
              <a:rPr lang="en-US" dirty="0">
                <a:solidFill>
                  <a:schemeClr val="tx1"/>
                </a:solidFill>
              </a:rPr>
              <a:t>Allow the parties to submit a written response to the report;</a:t>
            </a:r>
          </a:p>
          <a:p>
            <a:pPr lvl="1">
              <a:lnSpc>
                <a:spcPct val="90000"/>
              </a:lnSpc>
            </a:pPr>
            <a:r>
              <a:rPr lang="en-US" dirty="0">
                <a:solidFill>
                  <a:schemeClr val="tx1"/>
                </a:solidFill>
              </a:rPr>
              <a:t>Allow parties to propose written questions for the other party;</a:t>
            </a:r>
          </a:p>
          <a:p>
            <a:pPr lvl="2">
              <a:lnSpc>
                <a:spcPct val="90000"/>
              </a:lnSpc>
            </a:pPr>
            <a:r>
              <a:rPr lang="en-US" sz="1800" dirty="0">
                <a:solidFill>
                  <a:schemeClr val="tx1"/>
                </a:solidFill>
              </a:rPr>
              <a:t>The decision maker may reject questions, but must provide an explanation for doing so;</a:t>
            </a:r>
          </a:p>
          <a:p>
            <a:pPr lvl="1">
              <a:lnSpc>
                <a:spcPct val="90000"/>
              </a:lnSpc>
            </a:pPr>
            <a:r>
              <a:rPr lang="en-US" dirty="0">
                <a:solidFill>
                  <a:schemeClr val="tx1"/>
                </a:solidFill>
              </a:rPr>
              <a:t>Allow limited follow up questions (with more discretion to reject these).</a:t>
            </a:r>
          </a:p>
          <a:p>
            <a:pPr>
              <a:lnSpc>
                <a:spcPct val="90000"/>
              </a:lnSpc>
            </a:pPr>
            <a:r>
              <a:rPr lang="en-US" sz="1800" dirty="0">
                <a:solidFill>
                  <a:schemeClr val="tx1"/>
                </a:solidFill>
              </a:rPr>
              <a:t>Based on the report, written comments of the parties, and answers to written questions, issue a decision, that includes:</a:t>
            </a:r>
          </a:p>
          <a:p>
            <a:pPr lvl="1">
              <a:lnSpc>
                <a:spcPct val="90000"/>
              </a:lnSpc>
            </a:pPr>
            <a:r>
              <a:rPr lang="en-US" dirty="0">
                <a:solidFill>
                  <a:schemeClr val="tx1"/>
                </a:solidFill>
              </a:rPr>
              <a:t>The determination of responsibility in relation to each allegation, with the rationale for the result, a determination of any disciplinary sanctions imposed and any remedies to restore or preserve equal access to the educational program, and a description of appeal rights.</a:t>
            </a:r>
          </a:p>
        </p:txBody>
      </p:sp>
    </p:spTree>
    <p:extLst>
      <p:ext uri="{BB962C8B-B14F-4D97-AF65-F5344CB8AC3E}">
        <p14:creationId xmlns:p14="http://schemas.microsoft.com/office/powerpoint/2010/main" val="55405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92C1-F26C-4EA4-9091-5B7316DF7F3A}"/>
              </a:ext>
            </a:extLst>
          </p:cNvPr>
          <p:cNvSpPr>
            <a:spLocks noGrp="1"/>
          </p:cNvSpPr>
          <p:nvPr>
            <p:ph type="title"/>
          </p:nvPr>
        </p:nvSpPr>
        <p:spPr/>
        <p:txBody>
          <a:bodyPr/>
          <a:lstStyle/>
          <a:p>
            <a:r>
              <a:rPr lang="en-US" dirty="0"/>
              <a:t>A Note on Law Enforcement Investigations</a:t>
            </a:r>
          </a:p>
        </p:txBody>
      </p:sp>
      <p:sp>
        <p:nvSpPr>
          <p:cNvPr id="3" name="Content Placeholder 2">
            <a:extLst>
              <a:ext uri="{FF2B5EF4-FFF2-40B4-BE49-F238E27FC236}">
                <a16:creationId xmlns:a16="http://schemas.microsoft.com/office/drawing/2014/main" id="{6959652B-2CA9-42FB-8A8E-5AA4436D3406}"/>
              </a:ext>
            </a:extLst>
          </p:cNvPr>
          <p:cNvSpPr>
            <a:spLocks noGrp="1"/>
          </p:cNvSpPr>
          <p:nvPr>
            <p:ph idx="1"/>
          </p:nvPr>
        </p:nvSpPr>
        <p:spPr/>
        <p:txBody>
          <a:bodyPr>
            <a:noAutofit/>
          </a:bodyPr>
          <a:lstStyle/>
          <a:p>
            <a:r>
              <a:rPr lang="en-US" sz="2800" dirty="0"/>
              <a:t>Your Title IX process may overlap with police or human services investigations of alleged criminal activity (including child abuse).</a:t>
            </a:r>
          </a:p>
          <a:p>
            <a:pPr lvl="1"/>
            <a:r>
              <a:rPr lang="en-US" sz="2800" dirty="0"/>
              <a:t>You should avoid interfering with such outside investigations.</a:t>
            </a:r>
          </a:p>
          <a:p>
            <a:pPr lvl="1"/>
            <a:r>
              <a:rPr lang="en-US" sz="2800" dirty="0"/>
              <a:t>You may wish to wait and use the results of that investigation in your Title IX process;</a:t>
            </a:r>
          </a:p>
          <a:p>
            <a:pPr lvl="1"/>
            <a:r>
              <a:rPr lang="en-US" sz="2800" dirty="0"/>
              <a:t>You should not wait too long, and law enforcement does not always run along timelines consistent with educational needs.</a:t>
            </a:r>
          </a:p>
        </p:txBody>
      </p:sp>
    </p:spTree>
    <p:extLst>
      <p:ext uri="{BB962C8B-B14F-4D97-AF65-F5344CB8AC3E}">
        <p14:creationId xmlns:p14="http://schemas.microsoft.com/office/powerpoint/2010/main" val="742235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C46E-531D-46C1-B6DA-6DB54D7A778E}"/>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Remedies</a:t>
            </a:r>
          </a:p>
        </p:txBody>
      </p:sp>
      <p:graphicFrame>
        <p:nvGraphicFramePr>
          <p:cNvPr id="5" name="Content Placeholder 2">
            <a:extLst>
              <a:ext uri="{FF2B5EF4-FFF2-40B4-BE49-F238E27FC236}">
                <a16:creationId xmlns:a16="http://schemas.microsoft.com/office/drawing/2014/main" id="{4C39C400-A20F-4AE5-B06A-26423532278F}"/>
              </a:ext>
            </a:extLst>
          </p:cNvPr>
          <p:cNvGraphicFramePr>
            <a:graphicFrameLocks noGrp="1"/>
          </p:cNvGraphicFramePr>
          <p:nvPr>
            <p:ph idx="1"/>
          </p:nvPr>
        </p:nvGraphicFramePr>
        <p:xfrm>
          <a:off x="5001231" y="373526"/>
          <a:ext cx="6957531" cy="6353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22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F7E64-98D4-4911-91AB-50B9403DE31E}"/>
              </a:ext>
            </a:extLst>
          </p:cNvPr>
          <p:cNvSpPr>
            <a:spLocks noGrp="1"/>
          </p:cNvSpPr>
          <p:nvPr>
            <p:ph type="title"/>
          </p:nvPr>
        </p:nvSpPr>
        <p:spPr>
          <a:xfrm>
            <a:off x="7534655" y="1023257"/>
            <a:ext cx="3732902" cy="4570457"/>
          </a:xfrm>
          <a:effectLst/>
        </p:spPr>
        <p:txBody>
          <a:bodyPr>
            <a:normAutofit/>
          </a:bodyPr>
          <a:lstStyle/>
          <a:p>
            <a:pPr algn="l"/>
            <a:r>
              <a:rPr lang="en-US" dirty="0"/>
              <a:t>What We Will Cover</a:t>
            </a:r>
          </a:p>
        </p:txBody>
      </p:sp>
      <p:sp>
        <p:nvSpPr>
          <p:cNvPr id="4" name="Content Placeholder 3">
            <a:extLst>
              <a:ext uri="{FF2B5EF4-FFF2-40B4-BE49-F238E27FC236}">
                <a16:creationId xmlns:a16="http://schemas.microsoft.com/office/drawing/2014/main" id="{3742B597-66C2-4A31-A6FB-B801209A9CB3}"/>
              </a:ext>
            </a:extLst>
          </p:cNvPr>
          <p:cNvSpPr>
            <a:spLocks noGrp="1"/>
          </p:cNvSpPr>
          <p:nvPr>
            <p:ph idx="1"/>
          </p:nvPr>
        </p:nvSpPr>
        <p:spPr>
          <a:xfrm>
            <a:off x="913795" y="614598"/>
            <a:ext cx="6025645" cy="5666282"/>
          </a:xfrm>
          <a:effectLst/>
        </p:spPr>
        <p:txBody>
          <a:bodyPr anchor="ctr">
            <a:normAutofit/>
          </a:bodyPr>
          <a:lstStyle/>
          <a:p>
            <a:pPr lvl="1">
              <a:lnSpc>
                <a:spcPct val="90000"/>
              </a:lnSpc>
            </a:pPr>
            <a:r>
              <a:rPr lang="en-US" sz="2000" dirty="0"/>
              <a:t>1. Basics of sexual harassment as a legal theory.</a:t>
            </a:r>
          </a:p>
          <a:p>
            <a:pPr lvl="1">
              <a:lnSpc>
                <a:spcPct val="90000"/>
              </a:lnSpc>
            </a:pPr>
            <a:r>
              <a:rPr lang="en-US" sz="2000" dirty="0"/>
              <a:t>2. Harassment in employment.	</a:t>
            </a:r>
          </a:p>
          <a:p>
            <a:pPr lvl="1">
              <a:lnSpc>
                <a:spcPct val="90000"/>
              </a:lnSpc>
            </a:pPr>
            <a:r>
              <a:rPr lang="en-US" sz="2000" dirty="0"/>
              <a:t>3. Harassment of students by employees.	</a:t>
            </a:r>
          </a:p>
          <a:p>
            <a:pPr lvl="1">
              <a:lnSpc>
                <a:spcPct val="90000"/>
              </a:lnSpc>
            </a:pPr>
            <a:r>
              <a:rPr lang="en-US" sz="2000" dirty="0"/>
              <a:t>4. Harassment of students by students.</a:t>
            </a:r>
          </a:p>
          <a:p>
            <a:pPr lvl="1">
              <a:lnSpc>
                <a:spcPct val="90000"/>
              </a:lnSpc>
            </a:pPr>
            <a:r>
              <a:rPr lang="en-US" sz="2000" dirty="0"/>
              <a:t>5. Other forms of harassment.</a:t>
            </a:r>
          </a:p>
          <a:p>
            <a:pPr lvl="1">
              <a:lnSpc>
                <a:spcPct val="90000"/>
              </a:lnSpc>
            </a:pPr>
            <a:r>
              <a:rPr lang="en-US" sz="2000" dirty="0"/>
              <a:t>6. School procedures (and the 2020 regulations).</a:t>
            </a:r>
          </a:p>
          <a:p>
            <a:pPr lvl="1">
              <a:lnSpc>
                <a:spcPct val="90000"/>
              </a:lnSpc>
            </a:pPr>
            <a:r>
              <a:rPr lang="en-US" sz="2000" dirty="0"/>
              <a:t>7. Retaliation. 	</a:t>
            </a:r>
          </a:p>
          <a:p>
            <a:pPr lvl="1">
              <a:lnSpc>
                <a:spcPct val="90000"/>
              </a:lnSpc>
            </a:pPr>
            <a:r>
              <a:rPr lang="en-US" sz="2000" dirty="0"/>
              <a:t>8. External remedies.</a:t>
            </a:r>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2363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392307"/>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52E1-9267-498D-B50F-D4C974EB44C6}"/>
              </a:ext>
            </a:extLst>
          </p:cNvPr>
          <p:cNvSpPr>
            <a:spLocks noGrp="1"/>
          </p:cNvSpPr>
          <p:nvPr>
            <p:ph type="title"/>
          </p:nvPr>
        </p:nvSpPr>
        <p:spPr>
          <a:xfrm>
            <a:off x="900506" y="1118808"/>
            <a:ext cx="4671467" cy="4747683"/>
          </a:xfrm>
        </p:spPr>
        <p:txBody>
          <a:bodyPr anchor="ctr">
            <a:normAutofit/>
          </a:bodyPr>
          <a:lstStyle/>
          <a:p>
            <a:pPr algn="l"/>
            <a:r>
              <a:rPr lang="en-US" sz="4800"/>
              <a:t>Appeal</a:t>
            </a:r>
          </a:p>
        </p:txBody>
      </p:sp>
      <p:sp>
        <p:nvSpPr>
          <p:cNvPr id="3" name="Content Placeholder 2">
            <a:extLst>
              <a:ext uri="{FF2B5EF4-FFF2-40B4-BE49-F238E27FC236}">
                <a16:creationId xmlns:a16="http://schemas.microsoft.com/office/drawing/2014/main" id="{CBF9757B-1290-4D9E-846F-D0DCA614A698}"/>
              </a:ext>
            </a:extLst>
          </p:cNvPr>
          <p:cNvSpPr>
            <a:spLocks noGrp="1"/>
          </p:cNvSpPr>
          <p:nvPr>
            <p:ph idx="1"/>
          </p:nvPr>
        </p:nvSpPr>
        <p:spPr>
          <a:xfrm>
            <a:off x="4236098" y="219075"/>
            <a:ext cx="7622527" cy="6410325"/>
          </a:xfrm>
          <a:effectLst/>
        </p:spPr>
        <p:txBody>
          <a:bodyPr anchor="ctr">
            <a:normAutofit/>
          </a:bodyPr>
          <a:lstStyle/>
          <a:p>
            <a:r>
              <a:rPr lang="en-US" dirty="0">
                <a:solidFill>
                  <a:schemeClr val="tx1"/>
                </a:solidFill>
              </a:rPr>
              <a:t>Either party can appeal, but only based upon:</a:t>
            </a:r>
          </a:p>
          <a:p>
            <a:pPr lvl="1"/>
            <a:r>
              <a:rPr lang="en-US" sz="2000" dirty="0">
                <a:solidFill>
                  <a:schemeClr val="tx1"/>
                </a:solidFill>
              </a:rPr>
              <a:t>Procedural irregularity;</a:t>
            </a:r>
          </a:p>
          <a:p>
            <a:pPr lvl="1"/>
            <a:r>
              <a:rPr lang="en-US" sz="2000" dirty="0">
                <a:solidFill>
                  <a:schemeClr val="tx1"/>
                </a:solidFill>
              </a:rPr>
              <a:t>New evidence that was not reasonably available earlier;</a:t>
            </a:r>
          </a:p>
          <a:p>
            <a:pPr lvl="1"/>
            <a:r>
              <a:rPr lang="en-US" sz="2000" dirty="0">
                <a:solidFill>
                  <a:schemeClr val="tx1"/>
                </a:solidFill>
              </a:rPr>
              <a:t>Conflict of interest by the Coordinator, investigators or Decision Maker.</a:t>
            </a:r>
          </a:p>
          <a:p>
            <a:r>
              <a:rPr lang="en-US" dirty="0">
                <a:solidFill>
                  <a:schemeClr val="tx1"/>
                </a:solidFill>
              </a:rPr>
              <a:t>The School can broaden the grounds for appeal. It should not.</a:t>
            </a:r>
          </a:p>
          <a:p>
            <a:r>
              <a:rPr lang="en-US" dirty="0">
                <a:solidFill>
                  <a:schemeClr val="tx1"/>
                </a:solidFill>
              </a:rPr>
              <a:t>If an appeal is filed, each party must receive notice that the other has filed.</a:t>
            </a:r>
          </a:p>
          <a:p>
            <a:r>
              <a:rPr lang="en-US" dirty="0">
                <a:solidFill>
                  <a:schemeClr val="tx1"/>
                </a:solidFill>
              </a:rPr>
              <a:t>Each party must have an opportunity to submit a written statement in support of or challenging (or both) the Decision Maker’s decision.</a:t>
            </a:r>
          </a:p>
        </p:txBody>
      </p:sp>
    </p:spTree>
    <p:extLst>
      <p:ext uri="{BB962C8B-B14F-4D97-AF65-F5344CB8AC3E}">
        <p14:creationId xmlns:p14="http://schemas.microsoft.com/office/powerpoint/2010/main" val="3845590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7635-E4B8-42B4-98AC-1426DCB5C19C}"/>
              </a:ext>
            </a:extLst>
          </p:cNvPr>
          <p:cNvSpPr>
            <a:spLocks noGrp="1"/>
          </p:cNvSpPr>
          <p:nvPr>
            <p:ph type="title"/>
          </p:nvPr>
        </p:nvSpPr>
        <p:spPr/>
        <p:txBody>
          <a:bodyPr/>
          <a:lstStyle/>
          <a:p>
            <a:r>
              <a:rPr lang="en-US" dirty="0"/>
              <a:t>Required Posting</a:t>
            </a:r>
          </a:p>
        </p:txBody>
      </p:sp>
      <p:sp>
        <p:nvSpPr>
          <p:cNvPr id="3" name="Content Placeholder 2">
            <a:extLst>
              <a:ext uri="{FF2B5EF4-FFF2-40B4-BE49-F238E27FC236}">
                <a16:creationId xmlns:a16="http://schemas.microsoft.com/office/drawing/2014/main" id="{04A77CBA-E62A-4F34-BD1E-216CEED641A1}"/>
              </a:ext>
            </a:extLst>
          </p:cNvPr>
          <p:cNvSpPr>
            <a:spLocks noGrp="1"/>
          </p:cNvSpPr>
          <p:nvPr>
            <p:ph idx="1"/>
          </p:nvPr>
        </p:nvSpPr>
        <p:spPr/>
        <p:txBody>
          <a:bodyPr>
            <a:normAutofit fontScale="92500" lnSpcReduction="10000"/>
          </a:bodyPr>
          <a:lstStyle/>
          <a:p>
            <a:r>
              <a:rPr lang="en-US" sz="3200" dirty="0"/>
              <a:t>In addition to the name and contact information for the Title IX Coordinator(s), “prominently displayed” you must post:</a:t>
            </a:r>
          </a:p>
          <a:p>
            <a:pPr lvl="1"/>
            <a:r>
              <a:rPr lang="en-US" sz="3200" dirty="0"/>
              <a:t>Your nondiscrimination policy and</a:t>
            </a:r>
          </a:p>
          <a:p>
            <a:pPr lvl="1"/>
            <a:r>
              <a:rPr lang="en-US" sz="3200" dirty="0"/>
              <a:t>Training materials you have used for those involved in the Title IX process.</a:t>
            </a:r>
          </a:p>
          <a:p>
            <a:pPr lvl="1"/>
            <a:r>
              <a:rPr lang="en-US" sz="3200" dirty="0"/>
              <a:t>State law now requires multiple postings reasonably calculated to make students aware of protection from harassment.</a:t>
            </a:r>
          </a:p>
        </p:txBody>
      </p:sp>
    </p:spTree>
    <p:extLst>
      <p:ext uri="{BB962C8B-B14F-4D97-AF65-F5344CB8AC3E}">
        <p14:creationId xmlns:p14="http://schemas.microsoft.com/office/powerpoint/2010/main" val="4083825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636B-907A-4867-B17E-1074D3AC46C3}"/>
              </a:ext>
            </a:extLst>
          </p:cNvPr>
          <p:cNvSpPr>
            <a:spLocks noGrp="1"/>
          </p:cNvSpPr>
          <p:nvPr>
            <p:ph type="title"/>
          </p:nvPr>
        </p:nvSpPr>
        <p:spPr/>
        <p:txBody>
          <a:bodyPr/>
          <a:lstStyle/>
          <a:p>
            <a:r>
              <a:rPr lang="en-US" dirty="0"/>
              <a:t>Required Training</a:t>
            </a:r>
          </a:p>
        </p:txBody>
      </p:sp>
      <p:sp>
        <p:nvSpPr>
          <p:cNvPr id="3" name="Content Placeholder 2">
            <a:extLst>
              <a:ext uri="{FF2B5EF4-FFF2-40B4-BE49-F238E27FC236}">
                <a16:creationId xmlns:a16="http://schemas.microsoft.com/office/drawing/2014/main" id="{3A0F2461-2036-4C12-B5AF-94A90ACEEFAF}"/>
              </a:ext>
            </a:extLst>
          </p:cNvPr>
          <p:cNvSpPr>
            <a:spLocks noGrp="1"/>
          </p:cNvSpPr>
          <p:nvPr>
            <p:ph idx="1"/>
          </p:nvPr>
        </p:nvSpPr>
        <p:spPr/>
        <p:txBody>
          <a:bodyPr>
            <a:normAutofit/>
          </a:bodyPr>
          <a:lstStyle/>
          <a:p>
            <a:r>
              <a:rPr lang="en-US" sz="2400" dirty="0"/>
              <a:t>Train all employees in Title IX basics and reporting obligations.</a:t>
            </a:r>
          </a:p>
          <a:p>
            <a:r>
              <a:rPr lang="en-US" sz="2400" dirty="0"/>
              <a:t>Train all management level, HR, student discipline specialists and investigative employees (including designated coordinators) in the full Title IX process.</a:t>
            </a:r>
          </a:p>
          <a:p>
            <a:r>
              <a:rPr lang="en-US" sz="2400" dirty="0"/>
              <a:t>Consider having all Board Members attend basic training.</a:t>
            </a:r>
          </a:p>
          <a:p>
            <a:r>
              <a:rPr lang="en-US" sz="2400" dirty="0"/>
              <a:t>Train any person(s) handling appeals in basics and the specific rules for appeals (or include an appropriate specialist </a:t>
            </a:r>
            <a:r>
              <a:rPr lang="en-US" sz="2400" dirty="0">
                <a:cs typeface="Times New Roman" panose="02020603050405020304" pitchFamily="18" charset="0"/>
              </a:rPr>
              <a:t>— </a:t>
            </a:r>
            <a:r>
              <a:rPr lang="en-US" sz="2400" dirty="0"/>
              <a:t>such as an attorney who has not served earlier in the process </a:t>
            </a:r>
            <a:r>
              <a:rPr lang="en-US" sz="2400" dirty="0">
                <a:cs typeface="Times New Roman" panose="02020603050405020304" pitchFamily="18" charset="0"/>
              </a:rPr>
              <a:t>— </a:t>
            </a:r>
            <a:r>
              <a:rPr lang="en-US" sz="2400" dirty="0"/>
              <a:t>to advise those hearing an appeal on rules especially related to appeals).</a:t>
            </a:r>
          </a:p>
        </p:txBody>
      </p:sp>
    </p:spTree>
    <p:extLst>
      <p:ext uri="{BB962C8B-B14F-4D97-AF65-F5344CB8AC3E}">
        <p14:creationId xmlns:p14="http://schemas.microsoft.com/office/powerpoint/2010/main" val="583137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6BC4-67A3-4E43-AAA4-68FAFAAC6E51}"/>
              </a:ext>
            </a:extLst>
          </p:cNvPr>
          <p:cNvSpPr>
            <a:spLocks noGrp="1"/>
          </p:cNvSpPr>
          <p:nvPr>
            <p:ph type="title"/>
          </p:nvPr>
        </p:nvSpPr>
        <p:spPr>
          <a:xfrm>
            <a:off x="900506" y="1118808"/>
            <a:ext cx="4671467" cy="4747683"/>
          </a:xfrm>
        </p:spPr>
        <p:txBody>
          <a:bodyPr anchor="ctr">
            <a:normAutofit/>
          </a:bodyPr>
          <a:lstStyle/>
          <a:p>
            <a:pPr algn="l"/>
            <a:r>
              <a:rPr lang="en-US" sz="4800"/>
              <a:t>Required Recordkeeping</a:t>
            </a:r>
          </a:p>
        </p:txBody>
      </p:sp>
      <p:sp>
        <p:nvSpPr>
          <p:cNvPr id="3" name="Content Placeholder 2">
            <a:extLst>
              <a:ext uri="{FF2B5EF4-FFF2-40B4-BE49-F238E27FC236}">
                <a16:creationId xmlns:a16="http://schemas.microsoft.com/office/drawing/2014/main" id="{C55D277E-6BDE-47D6-9022-F3C5FECFCF8E}"/>
              </a:ext>
            </a:extLst>
          </p:cNvPr>
          <p:cNvSpPr>
            <a:spLocks noGrp="1"/>
          </p:cNvSpPr>
          <p:nvPr>
            <p:ph idx="1"/>
          </p:nvPr>
        </p:nvSpPr>
        <p:spPr>
          <a:xfrm>
            <a:off x="6498769" y="1118809"/>
            <a:ext cx="5049763" cy="4747681"/>
          </a:xfrm>
          <a:effectLst/>
        </p:spPr>
        <p:txBody>
          <a:bodyPr anchor="ctr">
            <a:noAutofit/>
          </a:bodyPr>
          <a:lstStyle/>
          <a:p>
            <a:r>
              <a:rPr lang="en-US" sz="2400" dirty="0">
                <a:solidFill>
                  <a:schemeClr val="tx1"/>
                </a:solidFill>
              </a:rPr>
              <a:t>Sexual harassment records must be maintained a minimum of seven years.</a:t>
            </a:r>
          </a:p>
          <a:p>
            <a:r>
              <a:rPr lang="en-US" sz="2400" dirty="0">
                <a:solidFill>
                  <a:schemeClr val="tx1"/>
                </a:solidFill>
              </a:rPr>
              <a:t>Records include training materials, investigative records, disciplinary sanctions; supportive measures and related actions; remedies; appeals.</a:t>
            </a:r>
          </a:p>
          <a:p>
            <a:r>
              <a:rPr lang="en-US" sz="2400" dirty="0">
                <a:solidFill>
                  <a:schemeClr val="tx1"/>
                </a:solidFill>
              </a:rPr>
              <a:t>Your records should suffice to show that in no case was the School “deliberately indifferent” to alleged sexual harassment.  </a:t>
            </a:r>
          </a:p>
        </p:txBody>
      </p:sp>
    </p:spTree>
    <p:extLst>
      <p:ext uri="{BB962C8B-B14F-4D97-AF65-F5344CB8AC3E}">
        <p14:creationId xmlns:p14="http://schemas.microsoft.com/office/powerpoint/2010/main" val="594515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6B88-4525-4726-B96A-8181E0569927}"/>
              </a:ext>
            </a:extLst>
          </p:cNvPr>
          <p:cNvSpPr>
            <a:spLocks noGrp="1"/>
          </p:cNvSpPr>
          <p:nvPr>
            <p:ph type="title"/>
          </p:nvPr>
        </p:nvSpPr>
        <p:spPr>
          <a:xfrm>
            <a:off x="913795" y="609600"/>
            <a:ext cx="10353762" cy="970450"/>
          </a:xfrm>
        </p:spPr>
        <p:txBody>
          <a:bodyPr>
            <a:normAutofit/>
          </a:bodyPr>
          <a:lstStyle/>
          <a:p>
            <a:r>
              <a:rPr lang="en-US" sz="3700"/>
              <a:t>7. Retaliation: the Three Elements (&amp; A Defense)</a:t>
            </a:r>
          </a:p>
        </p:txBody>
      </p:sp>
      <p:graphicFrame>
        <p:nvGraphicFramePr>
          <p:cNvPr id="5" name="Content Placeholder 2">
            <a:extLst>
              <a:ext uri="{FF2B5EF4-FFF2-40B4-BE49-F238E27FC236}">
                <a16:creationId xmlns:a16="http://schemas.microsoft.com/office/drawing/2014/main" id="{64BB76AB-8E0D-4D0C-AE41-E329465E5191}"/>
              </a:ext>
            </a:extLst>
          </p:cNvPr>
          <p:cNvGraphicFramePr>
            <a:graphicFrameLocks noGrp="1"/>
          </p:cNvGraphicFramePr>
          <p:nvPr>
            <p:ph idx="1"/>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604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0C14-8D67-479E-BEEA-EE2A5EB6521A}"/>
              </a:ext>
            </a:extLst>
          </p:cNvPr>
          <p:cNvSpPr>
            <a:spLocks noGrp="1"/>
          </p:cNvSpPr>
          <p:nvPr>
            <p:ph type="title"/>
          </p:nvPr>
        </p:nvSpPr>
        <p:spPr>
          <a:xfrm>
            <a:off x="542925" y="643466"/>
            <a:ext cx="2733675" cy="4995333"/>
          </a:xfrm>
        </p:spPr>
        <p:txBody>
          <a:bodyPr>
            <a:normAutofit/>
          </a:bodyPr>
          <a:lstStyle/>
          <a:p>
            <a:r>
              <a:rPr lang="en-US" dirty="0">
                <a:solidFill>
                  <a:srgbClr val="FFFFFF"/>
                </a:solidFill>
              </a:rPr>
              <a:t>Retaliation: Title IX Protected Activity</a:t>
            </a:r>
          </a:p>
        </p:txBody>
      </p:sp>
      <p:graphicFrame>
        <p:nvGraphicFramePr>
          <p:cNvPr id="5" name="Content Placeholder 2">
            <a:extLst>
              <a:ext uri="{FF2B5EF4-FFF2-40B4-BE49-F238E27FC236}">
                <a16:creationId xmlns:a16="http://schemas.microsoft.com/office/drawing/2014/main" id="{5A78243C-560A-4EA5-9646-381D8996E045}"/>
              </a:ext>
            </a:extLst>
          </p:cNvPr>
          <p:cNvGraphicFramePr>
            <a:graphicFrameLocks noGrp="1"/>
          </p:cNvGraphicFramePr>
          <p:nvPr>
            <p:ph idx="1"/>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300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D093-B9BA-4AD8-8BB6-548F73987B38}"/>
              </a:ext>
            </a:extLst>
          </p:cNvPr>
          <p:cNvSpPr>
            <a:spLocks noGrp="1"/>
          </p:cNvSpPr>
          <p:nvPr>
            <p:ph type="title"/>
          </p:nvPr>
        </p:nvSpPr>
        <p:spPr>
          <a:xfrm>
            <a:off x="533401" y="643466"/>
            <a:ext cx="2743200" cy="4995333"/>
          </a:xfrm>
        </p:spPr>
        <p:txBody>
          <a:bodyPr>
            <a:normAutofit/>
          </a:bodyPr>
          <a:lstStyle/>
          <a:p>
            <a:r>
              <a:rPr lang="en-US" dirty="0">
                <a:solidFill>
                  <a:srgbClr val="FFFFFF"/>
                </a:solidFill>
              </a:rPr>
              <a:t>Retaliation: Adverse Action</a:t>
            </a:r>
          </a:p>
        </p:txBody>
      </p:sp>
      <p:graphicFrame>
        <p:nvGraphicFramePr>
          <p:cNvPr id="16" name="Content Placeholder 2">
            <a:extLst>
              <a:ext uri="{FF2B5EF4-FFF2-40B4-BE49-F238E27FC236}">
                <a16:creationId xmlns:a16="http://schemas.microsoft.com/office/drawing/2014/main" id="{3A0B5CD2-69F1-449A-A1EB-CC90838A56FB}"/>
              </a:ext>
            </a:extLst>
          </p:cNvPr>
          <p:cNvGraphicFramePr>
            <a:graphicFrameLocks noGrp="1"/>
          </p:cNvGraphicFramePr>
          <p:nvPr>
            <p:ph idx="1"/>
          </p:nvPr>
        </p:nvGraphicFramePr>
        <p:xfrm>
          <a:off x="4734710" y="356754"/>
          <a:ext cx="6545199" cy="482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989E048-B716-4397-B75D-461010E542BE}"/>
              </a:ext>
            </a:extLst>
          </p:cNvPr>
          <p:cNvSpPr txBox="1"/>
          <p:nvPr/>
        </p:nvSpPr>
        <p:spPr>
          <a:xfrm>
            <a:off x="4934717" y="5683782"/>
            <a:ext cx="5862591" cy="830997"/>
          </a:xfrm>
          <a:prstGeom prst="rect">
            <a:avLst/>
          </a:prstGeom>
          <a:noFill/>
        </p:spPr>
        <p:txBody>
          <a:bodyPr wrap="square" rtlCol="0">
            <a:spAutoFit/>
          </a:bodyPr>
          <a:lstStyle/>
          <a:p>
            <a:r>
              <a:rPr lang="en-US" sz="2400" b="1" dirty="0"/>
              <a:t>Make sure ALL complainants know they can report any subsequent problem.</a:t>
            </a:r>
          </a:p>
        </p:txBody>
      </p:sp>
    </p:spTree>
    <p:extLst>
      <p:ext uri="{BB962C8B-B14F-4D97-AF65-F5344CB8AC3E}">
        <p14:creationId xmlns:p14="http://schemas.microsoft.com/office/powerpoint/2010/main" val="1694693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BBFC-A1F9-413C-96F2-0A06A5153A18}"/>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Retaliation: Examples</a:t>
            </a:r>
          </a:p>
        </p:txBody>
      </p:sp>
      <p:graphicFrame>
        <p:nvGraphicFramePr>
          <p:cNvPr id="5" name="Content Placeholder 2">
            <a:extLst>
              <a:ext uri="{FF2B5EF4-FFF2-40B4-BE49-F238E27FC236}">
                <a16:creationId xmlns:a16="http://schemas.microsoft.com/office/drawing/2014/main" id="{55DB4142-829D-4731-AEEE-970546564C77}"/>
              </a:ext>
            </a:extLst>
          </p:cNvPr>
          <p:cNvGraphicFramePr>
            <a:graphicFrameLocks noGrp="1"/>
          </p:cNvGraphicFramePr>
          <p:nvPr>
            <p:ph idx="1"/>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938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6B19-69E7-4EE9-B3D0-4C63F8C8C9CB}"/>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How Not to Retaliate: Guidelines for Dealing With Protected Activity</a:t>
            </a:r>
          </a:p>
        </p:txBody>
      </p:sp>
      <p:graphicFrame>
        <p:nvGraphicFramePr>
          <p:cNvPr id="5" name="Content Placeholder 2">
            <a:extLst>
              <a:ext uri="{FF2B5EF4-FFF2-40B4-BE49-F238E27FC236}">
                <a16:creationId xmlns:a16="http://schemas.microsoft.com/office/drawing/2014/main" id="{E9660BE4-CDC2-41E3-BA7F-A3ED2B123E10}"/>
              </a:ext>
            </a:extLst>
          </p:cNvPr>
          <p:cNvGraphicFramePr>
            <a:graphicFrameLocks noGrp="1"/>
          </p:cNvGraphicFramePr>
          <p:nvPr>
            <p:ph idx="1"/>
          </p:nvPr>
        </p:nvGraphicFramePr>
        <p:xfrm>
          <a:off x="564473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042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60E8-2E26-4583-BF98-D3D6936D9632}"/>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8. External remedies</a:t>
            </a:r>
          </a:p>
        </p:txBody>
      </p:sp>
      <p:graphicFrame>
        <p:nvGraphicFramePr>
          <p:cNvPr id="5" name="Content Placeholder 2">
            <a:extLst>
              <a:ext uri="{FF2B5EF4-FFF2-40B4-BE49-F238E27FC236}">
                <a16:creationId xmlns:a16="http://schemas.microsoft.com/office/drawing/2014/main" id="{5898FD3E-E601-4D7F-8610-1D24D029B8C4}"/>
              </a:ext>
            </a:extLst>
          </p:cNvPr>
          <p:cNvGraphicFramePr>
            <a:graphicFrameLocks noGrp="1"/>
          </p:cNvGraphicFramePr>
          <p:nvPr>
            <p:ph idx="1"/>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04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4826F-973E-40CA-A752-621A29FDB3B4}"/>
              </a:ext>
            </a:extLst>
          </p:cNvPr>
          <p:cNvSpPr>
            <a:spLocks noGrp="1"/>
          </p:cNvSpPr>
          <p:nvPr>
            <p:ph type="title"/>
          </p:nvPr>
        </p:nvSpPr>
        <p:spPr>
          <a:xfrm>
            <a:off x="913795" y="963506"/>
            <a:ext cx="3740815" cy="4827693"/>
          </a:xfrm>
        </p:spPr>
        <p:txBody>
          <a:bodyPr>
            <a:normAutofit/>
          </a:bodyPr>
          <a:lstStyle/>
          <a:p>
            <a:pPr algn="r"/>
            <a:r>
              <a:rPr lang="en-US" dirty="0"/>
              <a:t>1. What is sexual harassment?</a:t>
            </a:r>
          </a:p>
        </p:txBody>
      </p:sp>
      <p:cxnSp>
        <p:nvCxnSpPr>
          <p:cNvPr id="80" name="Straight Connector 79">
            <a:extLst>
              <a:ext uri="{FF2B5EF4-FFF2-40B4-BE49-F238E27FC236}">
                <a16:creationId xmlns:a16="http://schemas.microsoft.com/office/drawing/2014/main"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83D942-CDD0-475A-B701-404968207DE9}"/>
              </a:ext>
            </a:extLst>
          </p:cNvPr>
          <p:cNvSpPr>
            <a:spLocks noGrp="1"/>
          </p:cNvSpPr>
          <p:nvPr>
            <p:ph idx="1"/>
          </p:nvPr>
        </p:nvSpPr>
        <p:spPr>
          <a:xfrm>
            <a:off x="5307765" y="963507"/>
            <a:ext cx="5959791" cy="4827694"/>
          </a:xfrm>
          <a:effectLst/>
        </p:spPr>
        <p:txBody>
          <a:bodyPr anchor="ctr">
            <a:normAutofit/>
          </a:bodyPr>
          <a:lstStyle/>
          <a:p>
            <a:pPr marL="0" indent="0">
              <a:buNone/>
            </a:pPr>
            <a:endParaRPr lang="en-US" sz="3200" dirty="0">
              <a:solidFill>
                <a:schemeClr val="tx1"/>
              </a:solidFill>
            </a:endParaRPr>
          </a:p>
          <a:p>
            <a:pPr marL="0" indent="0">
              <a:buNone/>
            </a:pPr>
            <a:r>
              <a:rPr lang="en-US" sz="3200" dirty="0">
                <a:solidFill>
                  <a:schemeClr val="tx1"/>
                </a:solidFill>
              </a:rPr>
              <a:t>Fundamentally, sexual harassment is a form of discrimination.  It is discrimination that targets individuals </a:t>
            </a:r>
            <a:r>
              <a:rPr lang="en-US" sz="3200" u="sng" dirty="0">
                <a:solidFill>
                  <a:schemeClr val="tx1"/>
                </a:solidFill>
              </a:rPr>
              <a:t>because</a:t>
            </a:r>
            <a:r>
              <a:rPr lang="en-US" sz="3200" dirty="0">
                <a:solidFill>
                  <a:schemeClr val="tx1"/>
                </a:solidFill>
              </a:rPr>
              <a:t> of sex and  </a:t>
            </a:r>
            <a:r>
              <a:rPr lang="en-US" sz="3200" u="sng" dirty="0">
                <a:solidFill>
                  <a:schemeClr val="tx1"/>
                </a:solidFill>
              </a:rPr>
              <a:t>through</a:t>
            </a:r>
            <a:r>
              <a:rPr lang="en-US" sz="3200" dirty="0">
                <a:solidFill>
                  <a:schemeClr val="tx1"/>
                </a:solidFill>
              </a:rPr>
              <a:t> behavior defined as harassing.</a:t>
            </a:r>
          </a:p>
        </p:txBody>
      </p:sp>
    </p:spTree>
    <p:extLst>
      <p:ext uri="{BB962C8B-B14F-4D97-AF65-F5344CB8AC3E}">
        <p14:creationId xmlns:p14="http://schemas.microsoft.com/office/powerpoint/2010/main" val="2634820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F492-5B5C-901A-022C-A590ED4B9AAF}"/>
              </a:ext>
            </a:extLst>
          </p:cNvPr>
          <p:cNvSpPr>
            <a:spLocks noGrp="1"/>
          </p:cNvSpPr>
          <p:nvPr>
            <p:ph type="title"/>
          </p:nvPr>
        </p:nvSpPr>
        <p:spPr/>
        <p:txBody>
          <a:bodyPr/>
          <a:lstStyle/>
          <a:p>
            <a:r>
              <a:rPr lang="en-US" dirty="0"/>
              <a:t>Questions?  Comments?</a:t>
            </a:r>
          </a:p>
        </p:txBody>
      </p:sp>
      <p:pic>
        <p:nvPicPr>
          <p:cNvPr id="5" name="Content Placeholder 4" descr="A picture containing text, sign&#10;&#10;Description automatically generated">
            <a:extLst>
              <a:ext uri="{FF2B5EF4-FFF2-40B4-BE49-F238E27FC236}">
                <a16:creationId xmlns:a16="http://schemas.microsoft.com/office/drawing/2014/main" id="{B1ABA5F4-AE56-066C-D2C1-04D86727533A}"/>
              </a:ext>
            </a:extLst>
          </p:cNvPr>
          <p:cNvPicPr>
            <a:picLocks noGrp="1" noChangeAspect="1"/>
          </p:cNvPicPr>
          <p:nvPr>
            <p:ph idx="1"/>
          </p:nvPr>
        </p:nvPicPr>
        <p:blipFill>
          <a:blip r:embed="rId2"/>
          <a:stretch>
            <a:fillRect/>
          </a:stretch>
        </p:blipFill>
        <p:spPr>
          <a:xfrm>
            <a:off x="4061619" y="1731963"/>
            <a:ext cx="4059237" cy="4059237"/>
          </a:xfrm>
        </p:spPr>
      </p:pic>
    </p:spTree>
    <p:extLst>
      <p:ext uri="{BB962C8B-B14F-4D97-AF65-F5344CB8AC3E}">
        <p14:creationId xmlns:p14="http://schemas.microsoft.com/office/powerpoint/2010/main" val="158480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gs>
            <a:gs pos="100000">
              <a:schemeClr val="bg2"/>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F1F7-3FBD-43F6-9DD9-44DF9C46EE17}"/>
              </a:ext>
            </a:extLst>
          </p:cNvPr>
          <p:cNvSpPr>
            <a:spLocks noGrp="1"/>
          </p:cNvSpPr>
          <p:nvPr>
            <p:ph type="title"/>
          </p:nvPr>
        </p:nvSpPr>
        <p:spPr/>
        <p:txBody>
          <a:bodyPr/>
          <a:lstStyle/>
          <a:p>
            <a:r>
              <a:rPr lang="en-US" i="1" dirty="0"/>
              <a:t>Quid Pro Quo  &amp;</a:t>
            </a:r>
            <a:r>
              <a:rPr lang="en-US" dirty="0"/>
              <a:t> Hostile Environment</a:t>
            </a:r>
            <a:endParaRPr lang="en-US" i="1" dirty="0"/>
          </a:p>
        </p:txBody>
      </p:sp>
      <p:sp>
        <p:nvSpPr>
          <p:cNvPr id="3" name="Content Placeholder 2">
            <a:extLst>
              <a:ext uri="{FF2B5EF4-FFF2-40B4-BE49-F238E27FC236}">
                <a16:creationId xmlns:a16="http://schemas.microsoft.com/office/drawing/2014/main" id="{21732CCF-B069-4987-B84C-48E4A249A32C}"/>
              </a:ext>
            </a:extLst>
          </p:cNvPr>
          <p:cNvSpPr>
            <a:spLocks noGrp="1"/>
          </p:cNvSpPr>
          <p:nvPr>
            <p:ph idx="1"/>
          </p:nvPr>
        </p:nvSpPr>
        <p:spPr/>
        <p:txBody>
          <a:bodyPr>
            <a:normAutofit/>
          </a:bodyPr>
          <a:lstStyle/>
          <a:p>
            <a:r>
              <a:rPr lang="en-US" sz="3200" dirty="0">
                <a:solidFill>
                  <a:schemeClr val="tx1"/>
                </a:solidFill>
              </a:rPr>
              <a:t>There are two theories or frameworks for evaluating sexual harassment claims:</a:t>
            </a:r>
          </a:p>
          <a:p>
            <a:pPr lvl="1"/>
            <a:r>
              <a:rPr lang="en-US" sz="3200" i="1" dirty="0">
                <a:solidFill>
                  <a:schemeClr val="tx1"/>
                </a:solidFill>
              </a:rPr>
              <a:t>Quid Pro Quo </a:t>
            </a:r>
            <a:r>
              <a:rPr lang="en-US" sz="3200" dirty="0">
                <a:solidFill>
                  <a:schemeClr val="tx1"/>
                </a:solidFill>
              </a:rPr>
              <a:t>(“this for that”); and</a:t>
            </a:r>
          </a:p>
          <a:p>
            <a:pPr lvl="1"/>
            <a:r>
              <a:rPr lang="en-US" sz="3200" dirty="0">
                <a:solidFill>
                  <a:schemeClr val="tx1"/>
                </a:solidFill>
              </a:rPr>
              <a:t>Hostile Environment.</a:t>
            </a:r>
          </a:p>
          <a:p>
            <a:r>
              <a:rPr lang="en-US" sz="3200" dirty="0">
                <a:solidFill>
                  <a:schemeClr val="tx1"/>
                </a:solidFill>
              </a:rPr>
              <a:t>While these are distinct in law, many factual situations may involve both or include elements of both.</a:t>
            </a:r>
          </a:p>
        </p:txBody>
      </p:sp>
    </p:spTree>
    <p:extLst>
      <p:ext uri="{BB962C8B-B14F-4D97-AF65-F5344CB8AC3E}">
        <p14:creationId xmlns:p14="http://schemas.microsoft.com/office/powerpoint/2010/main" val="173779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FACC-CD90-4CCE-B6BE-80DB115DB9AB}"/>
              </a:ext>
            </a:extLst>
          </p:cNvPr>
          <p:cNvSpPr>
            <a:spLocks noGrp="1"/>
          </p:cNvSpPr>
          <p:nvPr>
            <p:ph type="title"/>
          </p:nvPr>
        </p:nvSpPr>
        <p:spPr/>
        <p:txBody>
          <a:bodyPr/>
          <a:lstStyle/>
          <a:p>
            <a:r>
              <a:rPr lang="en-US" dirty="0"/>
              <a:t> Basics:  </a:t>
            </a:r>
            <a:r>
              <a:rPr lang="en-US" i="1" dirty="0"/>
              <a:t>Quid Pro Quo</a:t>
            </a:r>
            <a:endParaRPr lang="en-US" dirty="0"/>
          </a:p>
        </p:txBody>
      </p:sp>
      <p:sp>
        <p:nvSpPr>
          <p:cNvPr id="3" name="Content Placeholder 2">
            <a:extLst>
              <a:ext uri="{FF2B5EF4-FFF2-40B4-BE49-F238E27FC236}">
                <a16:creationId xmlns:a16="http://schemas.microsoft.com/office/drawing/2014/main" id="{B00084FB-9B1C-4957-A64A-C34BE315583B}"/>
              </a:ext>
            </a:extLst>
          </p:cNvPr>
          <p:cNvSpPr>
            <a:spLocks noGrp="1"/>
          </p:cNvSpPr>
          <p:nvPr>
            <p:ph idx="1"/>
          </p:nvPr>
        </p:nvSpPr>
        <p:spPr>
          <a:xfrm>
            <a:off x="799798" y="1778172"/>
            <a:ext cx="10581756" cy="4332475"/>
          </a:xfrm>
        </p:spPr>
        <p:txBody>
          <a:bodyPr>
            <a:noAutofit/>
          </a:bodyPr>
          <a:lstStyle/>
          <a:p>
            <a:r>
              <a:rPr lang="en-US" sz="2500" i="1" dirty="0">
                <a:solidFill>
                  <a:schemeClr val="tx1"/>
                </a:solidFill>
              </a:rPr>
              <a:t>Quid pro quo</a:t>
            </a:r>
            <a:r>
              <a:rPr lang="en-US" sz="2500" dirty="0">
                <a:solidFill>
                  <a:schemeClr val="tx1"/>
                </a:solidFill>
              </a:rPr>
              <a:t> harassment is close to self-defining.  Whenever activity with sexual overtones may be sought or coerced with rewards or consequences this form of harassment can exist.</a:t>
            </a:r>
          </a:p>
          <a:p>
            <a:pPr lvl="1"/>
            <a:r>
              <a:rPr lang="en-US" sz="2500" dirty="0">
                <a:solidFill>
                  <a:schemeClr val="tx1"/>
                </a:solidFill>
              </a:rPr>
              <a:t>This almost always involves people with more power or authority as perpetrators, and</a:t>
            </a:r>
          </a:p>
          <a:p>
            <a:pPr lvl="1"/>
            <a:r>
              <a:rPr lang="en-US" sz="2500" dirty="0">
                <a:solidFill>
                  <a:schemeClr val="tx1"/>
                </a:solidFill>
              </a:rPr>
              <a:t>People subject to that power or authority as victims, and</a:t>
            </a:r>
          </a:p>
          <a:p>
            <a:pPr lvl="1"/>
            <a:r>
              <a:rPr lang="en-US" sz="2500" dirty="0">
                <a:solidFill>
                  <a:schemeClr val="tx1"/>
                </a:solidFill>
              </a:rPr>
              <a:t>Behavior with unmistakable sexual content expressed or sought.</a:t>
            </a:r>
          </a:p>
          <a:p>
            <a:pPr lvl="1"/>
            <a:r>
              <a:rPr lang="en-US" sz="2500" i="1" dirty="0">
                <a:solidFill>
                  <a:schemeClr val="tx1"/>
                </a:solidFill>
              </a:rPr>
              <a:t>Quid pro quo </a:t>
            </a:r>
            <a:r>
              <a:rPr lang="en-US" sz="2500" dirty="0">
                <a:solidFill>
                  <a:schemeClr val="tx1"/>
                </a:solidFill>
              </a:rPr>
              <a:t>behavior is by itself sufficient, without any separate concern for “severity,” to create a violation.</a:t>
            </a:r>
            <a:endParaRPr lang="en-US" sz="2500" i="1" dirty="0">
              <a:solidFill>
                <a:schemeClr val="tx1"/>
              </a:solidFill>
            </a:endParaRPr>
          </a:p>
        </p:txBody>
      </p:sp>
    </p:spTree>
    <p:extLst>
      <p:ext uri="{BB962C8B-B14F-4D97-AF65-F5344CB8AC3E}">
        <p14:creationId xmlns:p14="http://schemas.microsoft.com/office/powerpoint/2010/main" val="161425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5000">
              <a:schemeClr val="accent1"/>
            </a:gs>
            <a:gs pos="100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71A6-523E-4CC0-A2A5-E319449ADA08}"/>
              </a:ext>
            </a:extLst>
          </p:cNvPr>
          <p:cNvSpPr>
            <a:spLocks noGrp="1"/>
          </p:cNvSpPr>
          <p:nvPr>
            <p:ph type="title"/>
          </p:nvPr>
        </p:nvSpPr>
        <p:spPr>
          <a:xfrm>
            <a:off x="685799" y="1150076"/>
            <a:ext cx="3027219" cy="4557849"/>
          </a:xfrm>
        </p:spPr>
        <p:txBody>
          <a:bodyPr>
            <a:normAutofit/>
          </a:bodyPr>
          <a:lstStyle/>
          <a:p>
            <a:pPr algn="r"/>
            <a:r>
              <a:rPr lang="en-US" dirty="0"/>
              <a:t>Basics: Hostile Environment</a:t>
            </a:r>
          </a:p>
        </p:txBody>
      </p:sp>
      <p:sp>
        <p:nvSpPr>
          <p:cNvPr id="3" name="Content Placeholder 2">
            <a:extLst>
              <a:ext uri="{FF2B5EF4-FFF2-40B4-BE49-F238E27FC236}">
                <a16:creationId xmlns:a16="http://schemas.microsoft.com/office/drawing/2014/main" id="{CF471982-32E1-4ED1-9B45-C2556D4B8203}"/>
              </a:ext>
            </a:extLst>
          </p:cNvPr>
          <p:cNvSpPr>
            <a:spLocks noGrp="1"/>
          </p:cNvSpPr>
          <p:nvPr>
            <p:ph idx="1"/>
          </p:nvPr>
        </p:nvSpPr>
        <p:spPr>
          <a:xfrm>
            <a:off x="3870036" y="886408"/>
            <a:ext cx="7777019" cy="5581068"/>
          </a:xfrm>
        </p:spPr>
        <p:txBody>
          <a:bodyPr>
            <a:noAutofit/>
          </a:bodyPr>
          <a:lstStyle/>
          <a:p>
            <a:r>
              <a:rPr lang="en-US" sz="2200" dirty="0">
                <a:solidFill>
                  <a:schemeClr val="tx1"/>
                </a:solidFill>
              </a:rPr>
              <a:t>Hostile environment harassment  is the more common and more complex issue. The legal test has six elements:</a:t>
            </a:r>
          </a:p>
          <a:p>
            <a:pPr lvl="1"/>
            <a:r>
              <a:rPr lang="en-US" sz="2200" dirty="0">
                <a:solidFill>
                  <a:schemeClr val="tx1"/>
                </a:solidFill>
              </a:rPr>
              <a:t>Unwelcome conduct,</a:t>
            </a:r>
          </a:p>
          <a:p>
            <a:pPr lvl="1"/>
            <a:r>
              <a:rPr lang="en-US" sz="2200" dirty="0">
                <a:solidFill>
                  <a:schemeClr val="tx1"/>
                </a:solidFill>
              </a:rPr>
              <a:t>Taken because of sex, </a:t>
            </a:r>
          </a:p>
          <a:p>
            <a:pPr lvl="1"/>
            <a:r>
              <a:rPr lang="en-US" sz="2200" dirty="0">
                <a:solidFill>
                  <a:schemeClr val="tx1"/>
                </a:solidFill>
              </a:rPr>
              <a:t>Usually of a sexual nature (though acts of intimidation or hostility can support this element), that is</a:t>
            </a:r>
          </a:p>
          <a:p>
            <a:pPr lvl="1"/>
            <a:r>
              <a:rPr lang="en-US" sz="2200" dirty="0">
                <a:solidFill>
                  <a:schemeClr val="tx1"/>
                </a:solidFill>
              </a:rPr>
              <a:t>Objectively and subjectively offensive, and</a:t>
            </a:r>
          </a:p>
          <a:p>
            <a:pPr lvl="1"/>
            <a:r>
              <a:rPr lang="en-US" sz="2200" dirty="0">
                <a:solidFill>
                  <a:schemeClr val="tx1"/>
                </a:solidFill>
              </a:rPr>
              <a:t>Sufficiently severe and pervasive, so that it</a:t>
            </a:r>
          </a:p>
          <a:p>
            <a:pPr lvl="1"/>
            <a:r>
              <a:rPr lang="en-US" sz="2200" dirty="0">
                <a:solidFill>
                  <a:schemeClr val="tx1"/>
                </a:solidFill>
              </a:rPr>
              <a:t>Adversely changes the terms and conditions or work or denies or limits participation in and receipt of benefits, service or opportunities (in, for example, schooling).</a:t>
            </a:r>
          </a:p>
        </p:txBody>
      </p:sp>
    </p:spTree>
    <p:extLst>
      <p:ext uri="{BB962C8B-B14F-4D97-AF65-F5344CB8AC3E}">
        <p14:creationId xmlns:p14="http://schemas.microsoft.com/office/powerpoint/2010/main" val="3485738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99</TotalTime>
  <Words>6146</Words>
  <Application>Microsoft Office PowerPoint</Application>
  <PresentationFormat>Widescreen</PresentationFormat>
  <Paragraphs>375</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Calisto MT</vt:lpstr>
      <vt:lpstr>Lucida Sans Unicode</vt:lpstr>
      <vt:lpstr>Times New Roman</vt:lpstr>
      <vt:lpstr>Trebuchet MS</vt:lpstr>
      <vt:lpstr>Wingdings 2</vt:lpstr>
      <vt:lpstr>Slate</vt:lpstr>
      <vt:lpstr>Sexual Harassment &amp; Public Schools  (2023)   </vt:lpstr>
      <vt:lpstr>What Laws Prohibit Sexual Harassment?</vt:lpstr>
      <vt:lpstr>Our Focus: Title IX</vt:lpstr>
      <vt:lpstr>The 2020 Title IX Regulations</vt:lpstr>
      <vt:lpstr>What We Will Cover</vt:lpstr>
      <vt:lpstr>1. What is sexual harassment?</vt:lpstr>
      <vt:lpstr>Quid Pro Quo  &amp; Hostile Environment</vt:lpstr>
      <vt:lpstr> Basics:  Quid Pro Quo</vt:lpstr>
      <vt:lpstr>Basics: Hostile Environment</vt:lpstr>
      <vt:lpstr>POWR Act</vt:lpstr>
      <vt:lpstr>Hostile Environment Elements:  1. “Unwelcome conduct…”</vt:lpstr>
      <vt:lpstr> Hostile Environment Elements: 2. … taken because of sex …</vt:lpstr>
      <vt:lpstr>Hostile Environment Elements:  3. … of a sexual nature (but may have a malicious aspect) …</vt:lpstr>
      <vt:lpstr>Hostile Environment Elements:  4. … that is objectively and subjectively offensive …</vt:lpstr>
      <vt:lpstr>Hostile Environment Elements:  5. … and sufficiently severe and pervasive … </vt:lpstr>
      <vt:lpstr>Hostile Environment Elements:  5 (cont.) …severe &amp; pervasive …</vt:lpstr>
      <vt:lpstr>Hostile Environment Elements:   6.  … to adversely change terms and conditions. </vt:lpstr>
      <vt:lpstr>2. Harassment of Employees</vt:lpstr>
      <vt:lpstr>Vicarious Liability Issues (with apologies for legalese)</vt:lpstr>
      <vt:lpstr>Vicarious Liability is Subject to an Employer Defense: Adequate Internal Remedies</vt:lpstr>
      <vt:lpstr>The Importance of Staff Reports</vt:lpstr>
      <vt:lpstr>3. Harassment of Students by Employees</vt:lpstr>
      <vt:lpstr>Formal Liability: Actual Notice to a Responsible Employee and Failure to Correct</vt:lpstr>
      <vt:lpstr>4. Harassment of Students by Students</vt:lpstr>
      <vt:lpstr>Davis v. Monroe County,  526 U.S. 629 (1999)</vt:lpstr>
      <vt:lpstr>The Davis Test</vt:lpstr>
      <vt:lpstr>Factors that May Inform the Existence of a Hostile Environment (especially, though not only, when dealing with students)</vt:lpstr>
      <vt:lpstr>Getting Ahead of the Curve</vt:lpstr>
      <vt:lpstr>An Aside on Mandatory Reporting of Student-on-Student Sexual Behavior as Child Abuse – Part 1</vt:lpstr>
      <vt:lpstr>An Aside on Mandatory Reporting – Part 2</vt:lpstr>
      <vt:lpstr>The Importance of Staff Reports - again </vt:lpstr>
      <vt:lpstr>5. Other Forms of Harassment</vt:lpstr>
      <vt:lpstr>6. Internal Procedures:  Basics</vt:lpstr>
      <vt:lpstr>In General:  The School Must —</vt:lpstr>
      <vt:lpstr>Title IX Coordinator(s)</vt:lpstr>
      <vt:lpstr>The New Regulation: Process Detail</vt:lpstr>
      <vt:lpstr>Note on “Hearings”</vt:lpstr>
      <vt:lpstr>Actual Knowledge</vt:lpstr>
      <vt:lpstr>Formal Complaint:  To File or Not to File</vt:lpstr>
      <vt:lpstr> Counseling Privacy</vt:lpstr>
      <vt:lpstr>Initial Notice</vt:lpstr>
      <vt:lpstr>Emergency Removal</vt:lpstr>
      <vt:lpstr>ADR (Including Restorative Justice)</vt:lpstr>
      <vt:lpstr>Dismissal</vt:lpstr>
      <vt:lpstr>Investigation 1</vt:lpstr>
      <vt:lpstr>Investigation 2</vt:lpstr>
      <vt:lpstr>Decision  Making</vt:lpstr>
      <vt:lpstr>A Note on Law Enforcement Investigations</vt:lpstr>
      <vt:lpstr>Remedies</vt:lpstr>
      <vt:lpstr>Appeal</vt:lpstr>
      <vt:lpstr>Required Posting</vt:lpstr>
      <vt:lpstr>Required Training</vt:lpstr>
      <vt:lpstr>Required Recordkeeping</vt:lpstr>
      <vt:lpstr>7. Retaliation: the Three Elements (&amp; A Defense)</vt:lpstr>
      <vt:lpstr>Retaliation: Title IX Protected Activity</vt:lpstr>
      <vt:lpstr>Retaliation: Adverse Action</vt:lpstr>
      <vt:lpstr>Retaliation: Examples</vt:lpstr>
      <vt:lpstr>How Not to Retaliate: Guidelines for Dealing With Protected Activity</vt:lpstr>
      <vt:lpstr>8. External remedies</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 &amp; Public Schools –   Part I</dc:title>
  <dc:creator>William Bethke</dc:creator>
  <cp:lastModifiedBy>Tam Smith</cp:lastModifiedBy>
  <cp:revision>9</cp:revision>
  <dcterms:created xsi:type="dcterms:W3CDTF">2021-04-05T15:11:31Z</dcterms:created>
  <dcterms:modified xsi:type="dcterms:W3CDTF">2023-08-24T18:55:07Z</dcterms:modified>
</cp:coreProperties>
</file>